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06" r:id="rId2"/>
    <p:sldId id="443" r:id="rId3"/>
    <p:sldId id="510" r:id="rId4"/>
    <p:sldId id="447" r:id="rId5"/>
    <p:sldId id="448" r:id="rId6"/>
    <p:sldId id="449" r:id="rId7"/>
    <p:sldId id="454" r:id="rId8"/>
    <p:sldId id="453" r:id="rId9"/>
    <p:sldId id="456" r:id="rId10"/>
    <p:sldId id="509" r:id="rId11"/>
    <p:sldId id="506" r:id="rId12"/>
    <p:sldId id="511" r:id="rId13"/>
    <p:sldId id="505" r:id="rId14"/>
    <p:sldId id="512" r:id="rId15"/>
    <p:sldId id="459" r:id="rId16"/>
    <p:sldId id="507" r:id="rId17"/>
    <p:sldId id="513" r:id="rId18"/>
    <p:sldId id="514" r:id="rId19"/>
    <p:sldId id="515" r:id="rId20"/>
    <p:sldId id="518" r:id="rId21"/>
    <p:sldId id="508" r:id="rId22"/>
    <p:sldId id="516" r:id="rId23"/>
    <p:sldId id="517" r:id="rId24"/>
    <p:sldId id="519" r:id="rId25"/>
    <p:sldId id="495" r:id="rId26"/>
    <p:sldId id="496" r:id="rId27"/>
    <p:sldId id="497" r:id="rId28"/>
    <p:sldId id="494" r:id="rId29"/>
    <p:sldId id="491" r:id="rId30"/>
    <p:sldId id="492" r:id="rId31"/>
    <p:sldId id="520" r:id="rId32"/>
    <p:sldId id="521" r:id="rId33"/>
    <p:sldId id="479" r:id="rId34"/>
    <p:sldId id="481" r:id="rId35"/>
    <p:sldId id="482" r:id="rId36"/>
    <p:sldId id="473" r:id="rId37"/>
    <p:sldId id="5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A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17" autoAdjust="0"/>
    <p:restoredTop sz="95226" autoAdjust="0"/>
  </p:normalViewPr>
  <p:slideViewPr>
    <p:cSldViewPr snapToGrid="0">
      <p:cViewPr varScale="1">
        <p:scale>
          <a:sx n="67" d="100"/>
          <a:sy n="67" d="100"/>
        </p:scale>
        <p:origin x="1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4344F-4844-4498-916B-4635DAE0FC8C}"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58A3E-FFE9-4D08-8369-3E025D03BC61}" type="slidenum">
              <a:rPr lang="en-US" smtClean="0"/>
              <a:t>‹#›</a:t>
            </a:fld>
            <a:endParaRPr lang="en-US"/>
          </a:p>
        </p:txBody>
      </p:sp>
    </p:spTree>
    <p:extLst>
      <p:ext uri="{BB962C8B-B14F-4D97-AF65-F5344CB8AC3E}">
        <p14:creationId xmlns:p14="http://schemas.microsoft.com/office/powerpoint/2010/main" val="120065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4D89-BB25-FD7D-03A3-7F3D31F36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2138A-4492-85FA-F32A-196FFA32A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81250-ECF2-267C-66CE-D549735EEAE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6B17CE-4D92-62C1-29A5-700827B4B5F4}"/>
              </a:ext>
            </a:extLst>
          </p:cNvPr>
          <p:cNvSpPr>
            <a:spLocks noGrp="1"/>
          </p:cNvSpPr>
          <p:nvPr>
            <p:ph type="sldNum" sz="quarter" idx="10"/>
          </p:nvPr>
        </p:nvSpPr>
        <p:spPr/>
        <p:txBody>
          <a:bodyPr/>
          <a:lstStyle/>
          <a:p>
            <a:pPr>
              <a:defRPr/>
            </a:pPr>
            <a:fld id="{04915706-070A-4707-AA18-DDF1820200B2}" type="slidenum">
              <a:rPr lang="en-GB" smtClean="0"/>
              <a:pPr>
                <a:defRPr/>
              </a:pPr>
              <a:t>2</a:t>
            </a:fld>
            <a:endParaRPr lang="en-GB"/>
          </a:p>
        </p:txBody>
      </p:sp>
    </p:spTree>
    <p:extLst>
      <p:ext uri="{BB962C8B-B14F-4D97-AF65-F5344CB8AC3E}">
        <p14:creationId xmlns:p14="http://schemas.microsoft.com/office/powerpoint/2010/main" val="147037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15</a:t>
            </a:fld>
            <a:endParaRPr lang="en-GB"/>
          </a:p>
        </p:txBody>
      </p:sp>
    </p:spTree>
    <p:extLst>
      <p:ext uri="{BB962C8B-B14F-4D97-AF65-F5344CB8AC3E}">
        <p14:creationId xmlns:p14="http://schemas.microsoft.com/office/powerpoint/2010/main" val="152975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16</a:t>
            </a:fld>
            <a:endParaRPr lang="en-GB"/>
          </a:p>
        </p:txBody>
      </p:sp>
    </p:spTree>
    <p:extLst>
      <p:ext uri="{BB962C8B-B14F-4D97-AF65-F5344CB8AC3E}">
        <p14:creationId xmlns:p14="http://schemas.microsoft.com/office/powerpoint/2010/main" val="161003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21</a:t>
            </a:fld>
            <a:endParaRPr lang="en-GB"/>
          </a:p>
        </p:txBody>
      </p:sp>
    </p:spTree>
    <p:extLst>
      <p:ext uri="{BB962C8B-B14F-4D97-AF65-F5344CB8AC3E}">
        <p14:creationId xmlns:p14="http://schemas.microsoft.com/office/powerpoint/2010/main" val="366212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25</a:t>
            </a:fld>
            <a:endParaRPr lang="en-GB"/>
          </a:p>
        </p:txBody>
      </p:sp>
    </p:spTree>
    <p:extLst>
      <p:ext uri="{BB962C8B-B14F-4D97-AF65-F5344CB8AC3E}">
        <p14:creationId xmlns:p14="http://schemas.microsoft.com/office/powerpoint/2010/main" val="9239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26</a:t>
            </a:fld>
            <a:endParaRPr lang="en-GB"/>
          </a:p>
        </p:txBody>
      </p:sp>
    </p:spTree>
    <p:extLst>
      <p:ext uri="{BB962C8B-B14F-4D97-AF65-F5344CB8AC3E}">
        <p14:creationId xmlns:p14="http://schemas.microsoft.com/office/powerpoint/2010/main" val="86446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27</a:t>
            </a:fld>
            <a:endParaRPr lang="en-GB"/>
          </a:p>
        </p:txBody>
      </p:sp>
    </p:spTree>
    <p:extLst>
      <p:ext uri="{BB962C8B-B14F-4D97-AF65-F5344CB8AC3E}">
        <p14:creationId xmlns:p14="http://schemas.microsoft.com/office/powerpoint/2010/main" val="390392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28</a:t>
            </a:fld>
            <a:endParaRPr lang="en-GB"/>
          </a:p>
        </p:txBody>
      </p:sp>
    </p:spTree>
    <p:extLst>
      <p:ext uri="{BB962C8B-B14F-4D97-AF65-F5344CB8AC3E}">
        <p14:creationId xmlns:p14="http://schemas.microsoft.com/office/powerpoint/2010/main" val="325394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29</a:t>
            </a:fld>
            <a:endParaRPr lang="en-GB"/>
          </a:p>
        </p:txBody>
      </p:sp>
    </p:spTree>
    <p:extLst>
      <p:ext uri="{BB962C8B-B14F-4D97-AF65-F5344CB8AC3E}">
        <p14:creationId xmlns:p14="http://schemas.microsoft.com/office/powerpoint/2010/main" val="52119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30</a:t>
            </a:fld>
            <a:endParaRPr lang="en-GB"/>
          </a:p>
        </p:txBody>
      </p:sp>
    </p:spTree>
    <p:extLst>
      <p:ext uri="{BB962C8B-B14F-4D97-AF65-F5344CB8AC3E}">
        <p14:creationId xmlns:p14="http://schemas.microsoft.com/office/powerpoint/2010/main" val="254301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33</a:t>
            </a:fld>
            <a:endParaRPr lang="en-GB"/>
          </a:p>
        </p:txBody>
      </p:sp>
    </p:spTree>
    <p:extLst>
      <p:ext uri="{BB962C8B-B14F-4D97-AF65-F5344CB8AC3E}">
        <p14:creationId xmlns:p14="http://schemas.microsoft.com/office/powerpoint/2010/main" val="386727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4</a:t>
            </a:fld>
            <a:endParaRPr lang="en-GB"/>
          </a:p>
        </p:txBody>
      </p:sp>
    </p:spTree>
    <p:extLst>
      <p:ext uri="{BB962C8B-B14F-4D97-AF65-F5344CB8AC3E}">
        <p14:creationId xmlns:p14="http://schemas.microsoft.com/office/powerpoint/2010/main" val="77025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34</a:t>
            </a:fld>
            <a:endParaRPr lang="en-GB"/>
          </a:p>
        </p:txBody>
      </p:sp>
    </p:spTree>
    <p:extLst>
      <p:ext uri="{BB962C8B-B14F-4D97-AF65-F5344CB8AC3E}">
        <p14:creationId xmlns:p14="http://schemas.microsoft.com/office/powerpoint/2010/main" val="53459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36</a:t>
            </a:fld>
            <a:endParaRPr lang="en-GB"/>
          </a:p>
        </p:txBody>
      </p:sp>
    </p:spTree>
    <p:extLst>
      <p:ext uri="{BB962C8B-B14F-4D97-AF65-F5344CB8AC3E}">
        <p14:creationId xmlns:p14="http://schemas.microsoft.com/office/powerpoint/2010/main" val="355096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37</a:t>
            </a:fld>
            <a:endParaRPr lang="en-GB"/>
          </a:p>
        </p:txBody>
      </p:sp>
    </p:spTree>
    <p:extLst>
      <p:ext uri="{BB962C8B-B14F-4D97-AF65-F5344CB8AC3E}">
        <p14:creationId xmlns:p14="http://schemas.microsoft.com/office/powerpoint/2010/main" val="337992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5</a:t>
            </a:fld>
            <a:endParaRPr lang="en-GB"/>
          </a:p>
        </p:txBody>
      </p:sp>
    </p:spTree>
    <p:extLst>
      <p:ext uri="{BB962C8B-B14F-4D97-AF65-F5344CB8AC3E}">
        <p14:creationId xmlns:p14="http://schemas.microsoft.com/office/powerpoint/2010/main" val="374710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6</a:t>
            </a:fld>
            <a:endParaRPr lang="en-GB"/>
          </a:p>
        </p:txBody>
      </p:sp>
    </p:spTree>
    <p:extLst>
      <p:ext uri="{BB962C8B-B14F-4D97-AF65-F5344CB8AC3E}">
        <p14:creationId xmlns:p14="http://schemas.microsoft.com/office/powerpoint/2010/main" val="57657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7</a:t>
            </a:fld>
            <a:endParaRPr lang="en-GB"/>
          </a:p>
        </p:txBody>
      </p:sp>
    </p:spTree>
    <p:extLst>
      <p:ext uri="{BB962C8B-B14F-4D97-AF65-F5344CB8AC3E}">
        <p14:creationId xmlns:p14="http://schemas.microsoft.com/office/powerpoint/2010/main" val="104158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8</a:t>
            </a:fld>
            <a:endParaRPr lang="en-GB"/>
          </a:p>
        </p:txBody>
      </p:sp>
    </p:spTree>
    <p:extLst>
      <p:ext uri="{BB962C8B-B14F-4D97-AF65-F5344CB8AC3E}">
        <p14:creationId xmlns:p14="http://schemas.microsoft.com/office/powerpoint/2010/main" val="215906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9</a:t>
            </a:fld>
            <a:endParaRPr lang="en-GB"/>
          </a:p>
        </p:txBody>
      </p:sp>
    </p:spTree>
    <p:extLst>
      <p:ext uri="{BB962C8B-B14F-4D97-AF65-F5344CB8AC3E}">
        <p14:creationId xmlns:p14="http://schemas.microsoft.com/office/powerpoint/2010/main" val="405822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11</a:t>
            </a:fld>
            <a:endParaRPr lang="en-GB"/>
          </a:p>
        </p:txBody>
      </p:sp>
    </p:spTree>
    <p:extLst>
      <p:ext uri="{BB962C8B-B14F-4D97-AF65-F5344CB8AC3E}">
        <p14:creationId xmlns:p14="http://schemas.microsoft.com/office/powerpoint/2010/main" val="225756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13</a:t>
            </a:fld>
            <a:endParaRPr lang="en-GB"/>
          </a:p>
        </p:txBody>
      </p:sp>
    </p:spTree>
    <p:extLst>
      <p:ext uri="{BB962C8B-B14F-4D97-AF65-F5344CB8AC3E}">
        <p14:creationId xmlns:p14="http://schemas.microsoft.com/office/powerpoint/2010/main" val="3438327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939E1E-68CA-4FC2-AF2D-B222319DF756}"/>
              </a:ext>
            </a:extLst>
          </p:cNvPr>
          <p:cNvSpPr>
            <a:spLocks noChangeArrowheads="1"/>
          </p:cNvSpPr>
          <p:nvPr userDrawn="1"/>
        </p:nvSpPr>
        <p:spPr bwMode="auto">
          <a:xfrm>
            <a:off x="0" y="6388101"/>
            <a:ext cx="12192000" cy="468313"/>
          </a:xfrm>
          <a:prstGeom prst="rect">
            <a:avLst/>
          </a:prstGeom>
          <a:solidFill>
            <a:srgbClr val="558ED5"/>
          </a:solidFill>
          <a:ln>
            <a:noFill/>
          </a:ln>
          <a:effectLst>
            <a:outerShdw blurRad="40000" dist="23000" dir="5400000" rotWithShape="0">
              <a:srgbClr val="808080">
                <a:alpha val="34998"/>
              </a:srgbClr>
            </a:outerShdw>
          </a:effectLst>
        </p:spPr>
        <p:txBody>
          <a:bodyPr anchor="ctr"/>
          <a:lstStyle/>
          <a:p>
            <a:pPr algn="ctr" eaLnBrk="1" hangingPunct="1">
              <a:defRPr/>
            </a:pPr>
            <a:endParaRPr lang="en-US" sz="1800">
              <a:solidFill>
                <a:schemeClr val="lt1"/>
              </a:solidFill>
              <a:latin typeface="+mn-lt"/>
              <a:ea typeface="+mn-ea"/>
            </a:endParaRPr>
          </a:p>
        </p:txBody>
      </p:sp>
      <p:cxnSp>
        <p:nvCxnSpPr>
          <p:cNvPr id="5" name="Straight Connector 4">
            <a:extLst>
              <a:ext uri="{FF2B5EF4-FFF2-40B4-BE49-F238E27FC236}">
                <a16:creationId xmlns:a16="http://schemas.microsoft.com/office/drawing/2014/main" id="{4C025465-957C-4F8F-9300-87CEE6FD7F38}"/>
              </a:ext>
            </a:extLst>
          </p:cNvPr>
          <p:cNvCxnSpPr/>
          <p:nvPr userDrawn="1"/>
        </p:nvCxnSpPr>
        <p:spPr>
          <a:xfrm>
            <a:off x="0" y="6388100"/>
            <a:ext cx="121920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0E8ABE0-B78F-4D83-91EB-931424B2CAD7}"/>
              </a:ext>
            </a:extLst>
          </p:cNvPr>
          <p:cNvCxnSpPr/>
          <p:nvPr userDrawn="1"/>
        </p:nvCxnSpPr>
        <p:spPr>
          <a:xfrm rot="5400000">
            <a:off x="577321" y="6623580"/>
            <a:ext cx="473075" cy="21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1373047"/>
            <a:ext cx="10363200" cy="1470025"/>
          </a:xfrm>
        </p:spPr>
        <p:txBody>
          <a:bodyPr/>
          <a:lstStyle>
            <a:lvl1pPr algn="ctr">
              <a:lnSpc>
                <a:spcPts val="4800"/>
              </a:lnSpc>
              <a:defRPr sz="4800"/>
            </a:lvl1pPr>
          </a:lstStyle>
          <a:p>
            <a:r>
              <a:rPr lang="en-US"/>
              <a:t>Click to edit Master title style</a:t>
            </a:r>
            <a:endParaRPr lang="en-US" dirty="0"/>
          </a:p>
        </p:txBody>
      </p:sp>
      <p:sp>
        <p:nvSpPr>
          <p:cNvPr id="3" name="Subtitle 2"/>
          <p:cNvSpPr>
            <a:spLocks noGrp="1"/>
          </p:cNvSpPr>
          <p:nvPr>
            <p:ph type="subTitle" idx="1"/>
          </p:nvPr>
        </p:nvSpPr>
        <p:spPr>
          <a:xfrm>
            <a:off x="1828800" y="3128821"/>
            <a:ext cx="8534400" cy="762575"/>
          </a:xfrm>
        </p:spPr>
        <p:txBody>
          <a:bodyPr/>
          <a:lstStyle>
            <a:lvl1pPr marL="0" indent="0" algn="ct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a:extLst>
              <a:ext uri="{FF2B5EF4-FFF2-40B4-BE49-F238E27FC236}">
                <a16:creationId xmlns:a16="http://schemas.microsoft.com/office/drawing/2014/main" id="{D4274AF0-6E86-4926-B7EC-376E78349790}"/>
              </a:ext>
            </a:extLst>
          </p:cNvPr>
          <p:cNvSpPr>
            <a:spLocks noGrp="1"/>
          </p:cNvSpPr>
          <p:nvPr>
            <p:ph type="dt" sz="half" idx="10"/>
          </p:nvPr>
        </p:nvSpPr>
        <p:spPr>
          <a:xfrm>
            <a:off x="0" y="6402389"/>
            <a:ext cx="814917" cy="454025"/>
          </a:xfrm>
        </p:spPr>
        <p:txBody>
          <a:bodyPr/>
          <a:lstStyle>
            <a:lvl1pPr>
              <a:defRPr/>
            </a:lvl1pPr>
          </a:lstStyle>
          <a:p>
            <a:pPr>
              <a:defRPr/>
            </a:pPr>
            <a:fld id="{FCD679E9-8D50-4CCA-AB0B-C78FA36A35FE}" type="slidenum">
              <a:rPr lang="en-US" altLang="en-US"/>
              <a:pPr>
                <a:defRPr/>
              </a:pPr>
              <a:t>‹#›</a:t>
            </a:fld>
            <a:endParaRPr lang="en-US" altLang="en-US"/>
          </a:p>
        </p:txBody>
      </p:sp>
      <p:pic>
        <p:nvPicPr>
          <p:cNvPr id="9" name="Picture 16" descr="ASRSlogo_ART3x_Crop.png">
            <a:extLst>
              <a:ext uri="{FF2B5EF4-FFF2-40B4-BE49-F238E27FC236}">
                <a16:creationId xmlns:a16="http://schemas.microsoft.com/office/drawing/2014/main" id="{BA2CD4F6-8ED9-5C2F-90C4-8CF53EC72A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989" y="6401500"/>
            <a:ext cx="2390101" cy="4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9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0998C-B737-40B3-A7C9-A182B219AD8B}"/>
              </a:ext>
            </a:extLst>
          </p:cNvPr>
          <p:cNvSpPr>
            <a:spLocks noChangeArrowheads="1"/>
          </p:cNvSpPr>
          <p:nvPr userDrawn="1"/>
        </p:nvSpPr>
        <p:spPr bwMode="auto">
          <a:xfrm>
            <a:off x="0" y="6388101"/>
            <a:ext cx="12192000" cy="468313"/>
          </a:xfrm>
          <a:prstGeom prst="rect">
            <a:avLst/>
          </a:prstGeom>
          <a:solidFill>
            <a:srgbClr val="558ED5"/>
          </a:solidFill>
          <a:ln>
            <a:noFill/>
          </a:ln>
          <a:effectLst>
            <a:outerShdw blurRad="40000" dist="23000" dir="5400000" rotWithShape="0">
              <a:srgbClr val="808080">
                <a:alpha val="34998"/>
              </a:srgbClr>
            </a:outerShdw>
          </a:effectLst>
        </p:spPr>
        <p:txBody>
          <a:bodyPr anchor="ctr"/>
          <a:lstStyle/>
          <a:p>
            <a:pPr algn="ctr" eaLnBrk="1" hangingPunct="1">
              <a:defRPr/>
            </a:pPr>
            <a:endParaRPr lang="en-US" sz="1800">
              <a:solidFill>
                <a:schemeClr val="lt1"/>
              </a:solidFill>
              <a:latin typeface="+mn-lt"/>
              <a:ea typeface="+mn-ea"/>
            </a:endParaRPr>
          </a:p>
        </p:txBody>
      </p:sp>
      <p:cxnSp>
        <p:nvCxnSpPr>
          <p:cNvPr id="5" name="Straight Connector 4">
            <a:extLst>
              <a:ext uri="{FF2B5EF4-FFF2-40B4-BE49-F238E27FC236}">
                <a16:creationId xmlns:a16="http://schemas.microsoft.com/office/drawing/2014/main" id="{230421EE-98DC-4953-91E4-A4FE865530A1}"/>
              </a:ext>
            </a:extLst>
          </p:cNvPr>
          <p:cNvCxnSpPr/>
          <p:nvPr userDrawn="1"/>
        </p:nvCxnSpPr>
        <p:spPr>
          <a:xfrm>
            <a:off x="0" y="6388100"/>
            <a:ext cx="121920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15FEE98-8B15-466B-A3CE-A926AE6A63EB}"/>
              </a:ext>
            </a:extLst>
          </p:cNvPr>
          <p:cNvCxnSpPr/>
          <p:nvPr userDrawn="1"/>
        </p:nvCxnSpPr>
        <p:spPr>
          <a:xfrm rot="5400000">
            <a:off x="577321" y="6623580"/>
            <a:ext cx="473075" cy="21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latin typeface="Arial"/>
                <a:cs typeface="Arial"/>
              </a:defRPr>
            </a:lvl1pPr>
            <a:lvl2pPr>
              <a:buClr>
                <a:schemeClr val="bg1"/>
              </a:buClr>
              <a:defRPr>
                <a:solidFill>
                  <a:schemeClr val="bg1"/>
                </a:solidFill>
                <a:latin typeface="Arial"/>
                <a:cs typeface="Arial"/>
              </a:defRPr>
            </a:lvl2pPr>
            <a:lvl3pPr>
              <a:buClr>
                <a:schemeClr val="bg1"/>
              </a:buClr>
              <a:defRPr>
                <a:solidFill>
                  <a:schemeClr val="bg1"/>
                </a:solidFill>
                <a:latin typeface="Arial"/>
                <a:cs typeface="Arial"/>
              </a:defRPr>
            </a:lvl3pPr>
            <a:lvl4pPr>
              <a:buClr>
                <a:schemeClr val="bg1"/>
              </a:buClr>
              <a:defRPr>
                <a:solidFill>
                  <a:schemeClr val="bg1"/>
                </a:solidFill>
                <a:latin typeface="Arial"/>
                <a:cs typeface="Arial"/>
              </a:defRPr>
            </a:lvl4pPr>
            <a:lvl5pPr>
              <a:buClr>
                <a:schemeClr val="bg1"/>
              </a:buClr>
              <a:defRPr>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0C611EA3-734D-41DC-96F3-B7239FB6654C}"/>
              </a:ext>
            </a:extLst>
          </p:cNvPr>
          <p:cNvSpPr>
            <a:spLocks noGrp="1"/>
          </p:cNvSpPr>
          <p:nvPr>
            <p:ph type="dt" sz="half" idx="10"/>
          </p:nvPr>
        </p:nvSpPr>
        <p:spPr/>
        <p:txBody>
          <a:bodyPr/>
          <a:lstStyle>
            <a:lvl1pPr>
              <a:defRPr/>
            </a:lvl1pPr>
          </a:lstStyle>
          <a:p>
            <a:pPr>
              <a:defRPr/>
            </a:pPr>
            <a:fld id="{C4DF76CF-A02E-474B-8908-3393F2CE3AB9}" type="slidenum">
              <a:rPr lang="en-US" altLang="en-US"/>
              <a:pPr>
                <a:defRPr/>
              </a:pPr>
              <a:t>‹#›</a:t>
            </a:fld>
            <a:endParaRPr lang="en-US" altLang="en-US"/>
          </a:p>
        </p:txBody>
      </p:sp>
      <p:pic>
        <p:nvPicPr>
          <p:cNvPr id="9" name="Picture 16" descr="ASRSlogo_ART3x_Crop.png">
            <a:extLst>
              <a:ext uri="{FF2B5EF4-FFF2-40B4-BE49-F238E27FC236}">
                <a16:creationId xmlns:a16="http://schemas.microsoft.com/office/drawing/2014/main" id="{6A1A1E4F-364D-00F2-8ECC-CBC97FD284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989" y="6401500"/>
            <a:ext cx="2390101" cy="4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2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7F43F4-39E7-417C-BF3F-CDD116F53DBF}"/>
              </a:ext>
            </a:extLst>
          </p:cNvPr>
          <p:cNvSpPr>
            <a:spLocks noChangeArrowheads="1"/>
          </p:cNvSpPr>
          <p:nvPr userDrawn="1"/>
        </p:nvSpPr>
        <p:spPr bwMode="auto">
          <a:xfrm>
            <a:off x="0" y="6388101"/>
            <a:ext cx="12192000" cy="468313"/>
          </a:xfrm>
          <a:prstGeom prst="rect">
            <a:avLst/>
          </a:prstGeom>
          <a:solidFill>
            <a:srgbClr val="558ED5"/>
          </a:solidFill>
          <a:ln>
            <a:noFill/>
          </a:ln>
          <a:effectLst>
            <a:outerShdw blurRad="40000" dist="23000" dir="5400000" rotWithShape="0">
              <a:srgbClr val="808080">
                <a:alpha val="34998"/>
              </a:srgbClr>
            </a:outerShdw>
          </a:effectLst>
        </p:spPr>
        <p:txBody>
          <a:bodyPr anchor="ctr"/>
          <a:lstStyle/>
          <a:p>
            <a:pPr algn="ctr" eaLnBrk="1" hangingPunct="1">
              <a:defRPr/>
            </a:pPr>
            <a:endParaRPr lang="en-US" sz="1800">
              <a:solidFill>
                <a:schemeClr val="lt1"/>
              </a:solidFill>
              <a:latin typeface="+mn-lt"/>
              <a:ea typeface="+mn-ea"/>
            </a:endParaRPr>
          </a:p>
        </p:txBody>
      </p:sp>
      <p:cxnSp>
        <p:nvCxnSpPr>
          <p:cNvPr id="8" name="Straight Connector 7">
            <a:extLst>
              <a:ext uri="{FF2B5EF4-FFF2-40B4-BE49-F238E27FC236}">
                <a16:creationId xmlns:a16="http://schemas.microsoft.com/office/drawing/2014/main" id="{48E34FE9-943E-4E1D-9F10-00B826DAE94E}"/>
              </a:ext>
            </a:extLst>
          </p:cNvPr>
          <p:cNvCxnSpPr/>
          <p:nvPr userDrawn="1"/>
        </p:nvCxnSpPr>
        <p:spPr>
          <a:xfrm>
            <a:off x="0" y="6388100"/>
            <a:ext cx="121920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2283C52-8BB5-4962-A671-EE6A10C3F486}"/>
              </a:ext>
            </a:extLst>
          </p:cNvPr>
          <p:cNvCxnSpPr/>
          <p:nvPr userDrawn="1"/>
        </p:nvCxnSpPr>
        <p:spPr>
          <a:xfrm rot="5400000">
            <a:off x="577321" y="6623580"/>
            <a:ext cx="473075" cy="21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314041" y="1140836"/>
            <a:ext cx="5641202" cy="5065999"/>
          </a:xfrm>
        </p:spPr>
        <p:txBody>
          <a:bodyPr/>
          <a:lstStyle>
            <a:lvl1pPr>
              <a:defRPr sz="2400" b="1"/>
            </a:lvl1pPr>
            <a:lvl2pPr>
              <a:defRPr sz="2000" b="1"/>
            </a:lvl2pPr>
            <a:lvl3pPr>
              <a:defRPr sz="1800" b="1"/>
            </a:lvl3pPr>
            <a:lvl4pPr>
              <a:defRPr sz="1600" b="1"/>
            </a:lvl4pPr>
            <a:lvl5pPr>
              <a:defRPr sz="1600" b="1"/>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9124" y="1140836"/>
            <a:ext cx="5643418" cy="5065999"/>
          </a:xfrm>
        </p:spPr>
        <p:txBody>
          <a:bodyPr/>
          <a:lstStyle>
            <a:lvl1pPr>
              <a:defRPr sz="2400" b="1"/>
            </a:lvl1pPr>
            <a:lvl2pPr>
              <a:defRPr sz="2000" b="1"/>
            </a:lvl2pPr>
            <a:lvl3pPr>
              <a:defRPr sz="1800" b="1"/>
            </a:lvl3pPr>
            <a:lvl4pPr>
              <a:defRPr sz="1600" b="1"/>
            </a:lvl4pPr>
            <a:lvl5pPr>
              <a:defRPr sz="1600" b="1"/>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064DC22C-0ED6-4E63-A584-18CE6BE529BA}"/>
              </a:ext>
            </a:extLst>
          </p:cNvPr>
          <p:cNvSpPr>
            <a:spLocks noGrp="1"/>
          </p:cNvSpPr>
          <p:nvPr>
            <p:ph type="dt" sz="half" idx="10"/>
          </p:nvPr>
        </p:nvSpPr>
        <p:spPr/>
        <p:txBody>
          <a:bodyPr/>
          <a:lstStyle>
            <a:lvl1pPr>
              <a:defRPr/>
            </a:lvl1pPr>
          </a:lstStyle>
          <a:p>
            <a:pPr>
              <a:defRPr/>
            </a:pPr>
            <a:fld id="{D4008C00-249B-4037-863E-78547EBA636E}" type="slidenum">
              <a:rPr lang="en-US" altLang="en-US"/>
              <a:pPr>
                <a:defRPr/>
              </a:pPr>
              <a:t>‹#›</a:t>
            </a:fld>
            <a:endParaRPr lang="en-US" altLang="en-US"/>
          </a:p>
        </p:txBody>
      </p:sp>
      <p:pic>
        <p:nvPicPr>
          <p:cNvPr id="14" name="Picture 16" descr="ASRSlogo_ART3x_Crop.png">
            <a:extLst>
              <a:ext uri="{FF2B5EF4-FFF2-40B4-BE49-F238E27FC236}">
                <a16:creationId xmlns:a16="http://schemas.microsoft.com/office/drawing/2014/main" id="{5A4DE71A-AC56-C7E3-C087-6441BABE47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989" y="6401500"/>
            <a:ext cx="2390101" cy="4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24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Subtitle-Speak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8601"/>
            <a:ext cx="10363200" cy="1470025"/>
          </a:xfrm>
        </p:spPr>
        <p:txBody>
          <a:bodyPr>
            <a:noAutofit/>
          </a:bodyPr>
          <a:lstStyle>
            <a:lvl1pPr algn="l">
              <a:defRPr sz="8000" b="1"/>
            </a:lvl1pPr>
          </a:lstStyle>
          <a:p>
            <a:r>
              <a:rPr lang="en-GB"/>
              <a:t>Click to edit Master title style</a:t>
            </a:r>
            <a:endParaRPr lang="en-US" dirty="0"/>
          </a:p>
        </p:txBody>
      </p:sp>
      <p:sp>
        <p:nvSpPr>
          <p:cNvPr id="3" name="Subtitle 2"/>
          <p:cNvSpPr>
            <a:spLocks noGrp="1"/>
          </p:cNvSpPr>
          <p:nvPr>
            <p:ph type="subTitle" idx="1"/>
          </p:nvPr>
        </p:nvSpPr>
        <p:spPr>
          <a:xfrm>
            <a:off x="914400" y="2800376"/>
            <a:ext cx="10363200" cy="692125"/>
          </a:xfrm>
        </p:spPr>
        <p:txBody>
          <a:bodyPr>
            <a:normAutofit/>
          </a:bodyPr>
          <a:lstStyle>
            <a:lvl1pPr marL="0" indent="0" algn="l">
              <a:buNone/>
              <a:defRPr sz="4267">
                <a:solidFill>
                  <a:srgbClr val="708DE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dirty="0"/>
          </a:p>
        </p:txBody>
      </p:sp>
      <p:sp>
        <p:nvSpPr>
          <p:cNvPr id="13" name="Content Placeholder 12"/>
          <p:cNvSpPr>
            <a:spLocks noGrp="1"/>
          </p:cNvSpPr>
          <p:nvPr>
            <p:ph sz="quarter" idx="10"/>
          </p:nvPr>
        </p:nvSpPr>
        <p:spPr>
          <a:xfrm>
            <a:off x="914400" y="3937001"/>
            <a:ext cx="10363200" cy="774700"/>
          </a:xfrm>
        </p:spPr>
        <p:txBody>
          <a:bodyPr>
            <a:normAutofit/>
          </a:bodyPr>
          <a:lstStyle>
            <a:lvl1pPr marL="0" indent="0">
              <a:buNone/>
              <a:defRPr sz="3733"/>
            </a:lvl1pPr>
          </a:lstStyle>
          <a:p>
            <a:pPr lvl="0"/>
            <a:r>
              <a:rPr lang="en-GB"/>
              <a:t>Click to edit Master text styles</a:t>
            </a:r>
          </a:p>
        </p:txBody>
      </p:sp>
    </p:spTree>
    <p:extLst>
      <p:ext uri="{BB962C8B-B14F-4D97-AF65-F5344CB8AC3E}">
        <p14:creationId xmlns:p14="http://schemas.microsoft.com/office/powerpoint/2010/main" val="3157431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58ED5"/>
            </a:gs>
            <a:gs pos="51000">
              <a:srgbClr val="C6D9F1"/>
            </a:gs>
            <a:gs pos="100000">
              <a:srgbClr val="558ED5"/>
            </a:gs>
          </a:gsLst>
          <a:lin ang="1890000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0049C8-DF60-4482-BC24-05EC98290420}"/>
              </a:ext>
            </a:extLst>
          </p:cNvPr>
          <p:cNvSpPr>
            <a:spLocks noChangeArrowheads="1"/>
          </p:cNvSpPr>
          <p:nvPr userDrawn="1"/>
        </p:nvSpPr>
        <p:spPr bwMode="auto">
          <a:xfrm>
            <a:off x="0" y="6388101"/>
            <a:ext cx="12192000" cy="468313"/>
          </a:xfrm>
          <a:prstGeom prst="rect">
            <a:avLst/>
          </a:prstGeom>
          <a:solidFill>
            <a:srgbClr val="558ED5"/>
          </a:solidFill>
          <a:ln>
            <a:noFill/>
          </a:ln>
          <a:effectLst>
            <a:outerShdw blurRad="40000" dist="23000" dir="5400000" rotWithShape="0">
              <a:srgbClr val="808080">
                <a:alpha val="34998"/>
              </a:srgbClr>
            </a:outerShdw>
          </a:effectLst>
        </p:spPr>
        <p:txBody>
          <a:bodyPr anchor="ctr"/>
          <a:lstStyle/>
          <a:p>
            <a:pPr algn="ctr" eaLnBrk="1" hangingPunct="1">
              <a:defRPr/>
            </a:pPr>
            <a:endParaRPr lang="en-US" sz="1800">
              <a:solidFill>
                <a:schemeClr val="lt1"/>
              </a:solidFill>
              <a:latin typeface="+mn-lt"/>
              <a:ea typeface="+mn-ea"/>
            </a:endParaRPr>
          </a:p>
        </p:txBody>
      </p:sp>
      <p:sp>
        <p:nvSpPr>
          <p:cNvPr id="1027" name="Title Placeholder 1">
            <a:extLst>
              <a:ext uri="{FF2B5EF4-FFF2-40B4-BE49-F238E27FC236}">
                <a16:creationId xmlns:a16="http://schemas.microsoft.com/office/drawing/2014/main" id="{919ED851-0117-4E2B-9598-FE7FD2D25657}"/>
              </a:ext>
            </a:extLst>
          </p:cNvPr>
          <p:cNvSpPr>
            <a:spLocks noGrp="1"/>
          </p:cNvSpPr>
          <p:nvPr>
            <p:ph type="title"/>
          </p:nvPr>
        </p:nvSpPr>
        <p:spPr bwMode="auto">
          <a:xfrm>
            <a:off x="609600" y="274638"/>
            <a:ext cx="10972800" cy="70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D88C79A6-6FBF-4DFF-9237-A11DB0028E18}"/>
              </a:ext>
            </a:extLst>
          </p:cNvPr>
          <p:cNvSpPr>
            <a:spLocks noGrp="1"/>
          </p:cNvSpPr>
          <p:nvPr>
            <p:ph type="body" idx="1"/>
          </p:nvPr>
        </p:nvSpPr>
        <p:spPr bwMode="auto">
          <a:xfrm>
            <a:off x="378691" y="1116305"/>
            <a:ext cx="11453091" cy="500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cxnSp>
        <p:nvCxnSpPr>
          <p:cNvPr id="8" name="Straight Connector 7">
            <a:extLst>
              <a:ext uri="{FF2B5EF4-FFF2-40B4-BE49-F238E27FC236}">
                <a16:creationId xmlns:a16="http://schemas.microsoft.com/office/drawing/2014/main" id="{36818EFC-B8B2-48D5-9B7E-3B07394B4305}"/>
              </a:ext>
            </a:extLst>
          </p:cNvPr>
          <p:cNvCxnSpPr/>
          <p:nvPr userDrawn="1"/>
        </p:nvCxnSpPr>
        <p:spPr>
          <a:xfrm>
            <a:off x="0" y="6388100"/>
            <a:ext cx="121920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6C66C1B-272B-4C57-A49B-C47B8AC6D716}"/>
              </a:ext>
            </a:extLst>
          </p:cNvPr>
          <p:cNvCxnSpPr/>
          <p:nvPr userDrawn="1"/>
        </p:nvCxnSpPr>
        <p:spPr>
          <a:xfrm rot="5400000">
            <a:off x="577321" y="6623580"/>
            <a:ext cx="473075" cy="21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Date Placeholder 3">
            <a:extLst>
              <a:ext uri="{FF2B5EF4-FFF2-40B4-BE49-F238E27FC236}">
                <a16:creationId xmlns:a16="http://schemas.microsoft.com/office/drawing/2014/main" id="{C1273327-93CC-427F-A449-40E9C86892C3}"/>
              </a:ext>
            </a:extLst>
          </p:cNvPr>
          <p:cNvSpPr>
            <a:spLocks noGrp="1"/>
          </p:cNvSpPr>
          <p:nvPr>
            <p:ph type="dt" sz="half" idx="2"/>
          </p:nvPr>
        </p:nvSpPr>
        <p:spPr>
          <a:xfrm>
            <a:off x="6351" y="6402389"/>
            <a:ext cx="808567" cy="4540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106429BE-78C0-470F-A6AB-4E6F80384967}" type="slidenum">
              <a:rPr lang="en-US" altLang="en-US"/>
              <a:pPr>
                <a:defRPr/>
              </a:pPr>
              <a:t>‹#›</a:t>
            </a:fld>
            <a:endParaRPr lang="en-US" altLang="en-US"/>
          </a:p>
        </p:txBody>
      </p:sp>
      <p:pic>
        <p:nvPicPr>
          <p:cNvPr id="2" name="Picture 16" descr="ASRSlogo_ART3x_Crop.png">
            <a:extLst>
              <a:ext uri="{FF2B5EF4-FFF2-40B4-BE49-F238E27FC236}">
                <a16:creationId xmlns:a16="http://schemas.microsoft.com/office/drawing/2014/main" id="{C88B9BD3-563C-80B2-2932-F250AD0C768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4989" y="6401500"/>
            <a:ext cx="2390101" cy="4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7201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Lst>
  <p:txStyles>
    <p:titleStyle>
      <a:lvl1pPr algn="l" defTabSz="457200" rtl="0" eaLnBrk="0" fontAlgn="base" hangingPunct="0">
        <a:lnSpc>
          <a:spcPts val="3400"/>
        </a:lnSpc>
        <a:spcBef>
          <a:spcPct val="0"/>
        </a:spcBef>
        <a:spcAft>
          <a:spcPct val="0"/>
        </a:spcAft>
        <a:defRPr sz="3400" b="1" kern="1200">
          <a:solidFill>
            <a:schemeClr val="bg1"/>
          </a:solidFill>
          <a:latin typeface="Arial"/>
          <a:ea typeface="ＭＳ Ｐゴシック" panose="020B0600070205080204" pitchFamily="34" charset="-128"/>
          <a:cs typeface="Arial"/>
        </a:defRPr>
      </a:lvl1pPr>
      <a:lvl2pPr algn="l" defTabSz="457200" rtl="0" eaLnBrk="0" fontAlgn="base" hangingPunct="0">
        <a:spcBef>
          <a:spcPct val="0"/>
        </a:spcBef>
        <a:spcAft>
          <a:spcPct val="0"/>
        </a:spcAft>
        <a:defRPr sz="3400" b="1">
          <a:solidFill>
            <a:schemeClr val="bg1"/>
          </a:solidFill>
          <a:latin typeface="Arial" pitchFamily="-1" charset="0"/>
          <a:ea typeface="ＭＳ Ｐゴシック" panose="020B0600070205080204" pitchFamily="34" charset="-128"/>
          <a:cs typeface="Arial" charset="0"/>
        </a:defRPr>
      </a:lvl2pPr>
      <a:lvl3pPr algn="l" defTabSz="457200" rtl="0" eaLnBrk="0" fontAlgn="base" hangingPunct="0">
        <a:spcBef>
          <a:spcPct val="0"/>
        </a:spcBef>
        <a:spcAft>
          <a:spcPct val="0"/>
        </a:spcAft>
        <a:defRPr sz="3400" b="1">
          <a:solidFill>
            <a:schemeClr val="bg1"/>
          </a:solidFill>
          <a:latin typeface="Arial" pitchFamily="-1" charset="0"/>
          <a:ea typeface="ＭＳ Ｐゴシック" panose="020B0600070205080204" pitchFamily="34" charset="-128"/>
          <a:cs typeface="Arial" charset="0"/>
        </a:defRPr>
      </a:lvl3pPr>
      <a:lvl4pPr algn="l" defTabSz="457200" rtl="0" eaLnBrk="0" fontAlgn="base" hangingPunct="0">
        <a:spcBef>
          <a:spcPct val="0"/>
        </a:spcBef>
        <a:spcAft>
          <a:spcPct val="0"/>
        </a:spcAft>
        <a:defRPr sz="3400" b="1">
          <a:solidFill>
            <a:schemeClr val="bg1"/>
          </a:solidFill>
          <a:latin typeface="Arial" pitchFamily="-1" charset="0"/>
          <a:ea typeface="ＭＳ Ｐゴシック" panose="020B0600070205080204" pitchFamily="34" charset="-128"/>
          <a:cs typeface="Arial" charset="0"/>
        </a:defRPr>
      </a:lvl4pPr>
      <a:lvl5pPr algn="l" defTabSz="457200" rtl="0" eaLnBrk="0" fontAlgn="base" hangingPunct="0">
        <a:spcBef>
          <a:spcPct val="0"/>
        </a:spcBef>
        <a:spcAft>
          <a:spcPct val="0"/>
        </a:spcAft>
        <a:defRPr sz="3400" b="1">
          <a:solidFill>
            <a:schemeClr val="bg1"/>
          </a:solidFill>
          <a:latin typeface="Arial" pitchFamily="-1" charset="0"/>
          <a:ea typeface="ＭＳ Ｐゴシック" panose="020B0600070205080204" pitchFamily="34" charset="-128"/>
          <a:cs typeface="Arial" charset="0"/>
        </a:defRPr>
      </a:lvl5pPr>
      <a:lvl6pPr marL="457200" algn="l" defTabSz="457200" rtl="0" fontAlgn="base">
        <a:spcBef>
          <a:spcPct val="0"/>
        </a:spcBef>
        <a:spcAft>
          <a:spcPct val="0"/>
        </a:spcAft>
        <a:defRPr sz="4000" b="1">
          <a:solidFill>
            <a:schemeClr val="bg1"/>
          </a:solidFill>
          <a:latin typeface="Arial" pitchFamily="-1" charset="0"/>
          <a:ea typeface="ＭＳ Ｐゴシック" pitchFamily="-1" charset="-128"/>
        </a:defRPr>
      </a:lvl6pPr>
      <a:lvl7pPr marL="914400" algn="l" defTabSz="457200" rtl="0" fontAlgn="base">
        <a:spcBef>
          <a:spcPct val="0"/>
        </a:spcBef>
        <a:spcAft>
          <a:spcPct val="0"/>
        </a:spcAft>
        <a:defRPr sz="4000" b="1">
          <a:solidFill>
            <a:schemeClr val="bg1"/>
          </a:solidFill>
          <a:latin typeface="Arial" pitchFamily="-1" charset="0"/>
          <a:ea typeface="ＭＳ Ｐゴシック" pitchFamily="-1" charset="-128"/>
        </a:defRPr>
      </a:lvl7pPr>
      <a:lvl8pPr marL="1371600" algn="l" defTabSz="457200" rtl="0" fontAlgn="base">
        <a:spcBef>
          <a:spcPct val="0"/>
        </a:spcBef>
        <a:spcAft>
          <a:spcPct val="0"/>
        </a:spcAft>
        <a:defRPr sz="4000" b="1">
          <a:solidFill>
            <a:schemeClr val="bg1"/>
          </a:solidFill>
          <a:latin typeface="Arial" pitchFamily="-1" charset="0"/>
          <a:ea typeface="ＭＳ Ｐゴシック" pitchFamily="-1" charset="-128"/>
        </a:defRPr>
      </a:lvl8pPr>
      <a:lvl9pPr marL="1828800" algn="l" defTabSz="457200" rtl="0" fontAlgn="base">
        <a:spcBef>
          <a:spcPct val="0"/>
        </a:spcBef>
        <a:spcAft>
          <a:spcPct val="0"/>
        </a:spcAft>
        <a:defRPr sz="4000" b="1">
          <a:solidFill>
            <a:schemeClr val="bg1"/>
          </a:solidFill>
          <a:latin typeface="Arial"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3200" kern="1200">
          <a:solidFill>
            <a:schemeClr val="bg1"/>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Clr>
          <a:schemeClr val="bg1"/>
        </a:buClr>
        <a:buFont typeface="Arial" panose="020B0604020202020204" pitchFamily="34" charset="0"/>
        <a:buChar char="–"/>
        <a:defRPr sz="2800" kern="1200">
          <a:solidFill>
            <a:schemeClr val="bg1"/>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2400" kern="1200">
          <a:solidFill>
            <a:schemeClr val="bg1"/>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Clr>
          <a:schemeClr val="bg1"/>
        </a:buClr>
        <a:buFont typeface="Arial" panose="020B0604020202020204" pitchFamily="34" charset="0"/>
        <a:buChar char="–"/>
        <a:defRPr sz="2000" kern="1200">
          <a:solidFill>
            <a:schemeClr val="bg1"/>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2000" kern="1200">
          <a:solidFill>
            <a:schemeClr val="bg1"/>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Jennifer.Carstens@asrs.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4DE2C2-AC6E-454E-9D82-A4942438D168}"/>
              </a:ext>
            </a:extLst>
          </p:cNvPr>
          <p:cNvSpPr/>
          <p:nvPr/>
        </p:nvSpPr>
        <p:spPr>
          <a:xfrm>
            <a:off x="0" y="1692667"/>
            <a:ext cx="12192000" cy="21986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latin typeface="Calibri"/>
            </a:endParaRPr>
          </a:p>
        </p:txBody>
      </p:sp>
      <p:sp>
        <p:nvSpPr>
          <p:cNvPr id="15362" name="Subtitle 2">
            <a:extLst>
              <a:ext uri="{FF2B5EF4-FFF2-40B4-BE49-F238E27FC236}">
                <a16:creationId xmlns:a16="http://schemas.microsoft.com/office/drawing/2014/main" id="{9B87D76E-3A30-4CED-9715-E0804F8847DF}"/>
              </a:ext>
            </a:extLst>
          </p:cNvPr>
          <p:cNvSpPr txBox="1">
            <a:spLocks/>
          </p:cNvSpPr>
          <p:nvPr/>
        </p:nvSpPr>
        <p:spPr bwMode="auto">
          <a:xfrm>
            <a:off x="371600" y="4133468"/>
            <a:ext cx="6341578" cy="2080045"/>
          </a:xfrm>
          <a:prstGeom prst="rect">
            <a:avLst/>
          </a:prstGeom>
          <a:noFill/>
          <a:ln>
            <a:noFill/>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base">
              <a:spcBef>
                <a:spcPct val="20000"/>
              </a:spcBef>
              <a:spcAft>
                <a:spcPct val="0"/>
              </a:spcAft>
              <a:buClr>
                <a:srgbClr val="FF0000"/>
              </a:buClr>
              <a:defRPr/>
            </a:pPr>
            <a:r>
              <a:rPr lang="en-US" sz="1900" b="1" dirty="0">
                <a:solidFill>
                  <a:prstClr val="black"/>
                </a:solidFill>
                <a:latin typeface="Arial" panose="020B0604020202020204" pitchFamily="34" charset="0"/>
                <a:cs typeface="Arial" panose="020B0604020202020204" pitchFamily="34" charset="0"/>
              </a:rPr>
              <a:t>Timothy G. Murray, MD, MBA, FASRS</a:t>
            </a:r>
            <a:br>
              <a:rPr lang="en-US" sz="1900" b="1" dirty="0">
                <a:solidFill>
                  <a:prstClr val="black"/>
                </a:solidFill>
                <a:latin typeface="Arial" panose="020B0604020202020204" pitchFamily="34" charset="0"/>
                <a:cs typeface="Arial" panose="020B0604020202020204" pitchFamily="34" charset="0"/>
              </a:rPr>
            </a:br>
            <a:r>
              <a:rPr lang="en-US" sz="1900" i="1" dirty="0">
                <a:solidFill>
                  <a:prstClr val="black"/>
                </a:solidFill>
                <a:latin typeface="Arial" panose="020B0604020202020204" pitchFamily="34" charset="0"/>
                <a:cs typeface="Arial" panose="020B0604020202020204" pitchFamily="34" charset="0"/>
              </a:rPr>
              <a:t>Editor-in-Chief, JVRD</a:t>
            </a:r>
          </a:p>
          <a:p>
            <a:pPr defTabSz="457200" fontAlgn="base">
              <a:spcBef>
                <a:spcPct val="20000"/>
              </a:spcBef>
              <a:spcAft>
                <a:spcPct val="0"/>
              </a:spcAft>
              <a:buClr>
                <a:srgbClr val="FF0000"/>
              </a:buClr>
              <a:defRPr/>
            </a:pPr>
            <a:endParaRPr lang="en-US" sz="1900" i="1" dirty="0">
              <a:solidFill>
                <a:prstClr val="black"/>
              </a:solidFill>
              <a:latin typeface="Arial" panose="020B0604020202020204" pitchFamily="34" charset="0"/>
              <a:cs typeface="Arial" panose="020B0604020202020204" pitchFamily="34" charset="0"/>
            </a:endParaRPr>
          </a:p>
          <a:p>
            <a:pPr defTabSz="457200" fontAlgn="base">
              <a:spcBef>
                <a:spcPct val="20000"/>
              </a:spcBef>
              <a:spcAft>
                <a:spcPct val="0"/>
              </a:spcAft>
              <a:buClr>
                <a:srgbClr val="FF0000"/>
              </a:buClr>
              <a:defRPr/>
            </a:pPr>
            <a:r>
              <a:rPr lang="en-US" sz="1900" dirty="0">
                <a:solidFill>
                  <a:prstClr val="black"/>
                </a:solidFill>
                <a:latin typeface="Arial" panose="020B0604020202020204" pitchFamily="34" charset="0"/>
                <a:cs typeface="Arial" panose="020B0604020202020204" pitchFamily="34" charset="0"/>
              </a:rPr>
              <a:t>Section Editors:</a:t>
            </a:r>
          </a:p>
          <a:p>
            <a:pPr defTabSz="457200" fontAlgn="base">
              <a:spcBef>
                <a:spcPct val="20000"/>
              </a:spcBef>
              <a:spcAft>
                <a:spcPct val="0"/>
              </a:spcAft>
              <a:buClr>
                <a:srgbClr val="FF0000"/>
              </a:buClr>
              <a:defRPr/>
            </a:pPr>
            <a:r>
              <a:rPr lang="en-US" sz="1900" b="1" dirty="0">
                <a:solidFill>
                  <a:prstClr val="black"/>
                </a:solidFill>
                <a:latin typeface="Arial" panose="020B0604020202020204" pitchFamily="34" charset="0"/>
                <a:cs typeface="Arial" panose="020B0604020202020204" pitchFamily="34" charset="0"/>
              </a:rPr>
              <a:t>Yoshihiro Yonekawa, MD, FASRS</a:t>
            </a:r>
          </a:p>
          <a:p>
            <a:pPr defTabSz="457200" fontAlgn="base">
              <a:spcBef>
                <a:spcPct val="20000"/>
              </a:spcBef>
              <a:spcAft>
                <a:spcPct val="0"/>
              </a:spcAft>
              <a:buClr>
                <a:srgbClr val="FF0000"/>
              </a:buClr>
              <a:defRPr/>
            </a:pPr>
            <a:r>
              <a:rPr lang="en-US" sz="1900" b="1" dirty="0">
                <a:solidFill>
                  <a:prstClr val="black"/>
                </a:solidFill>
                <a:latin typeface="Arial" panose="020B0604020202020204" pitchFamily="34" charset="0"/>
                <a:cs typeface="Arial" panose="020B0604020202020204" pitchFamily="34" charset="0"/>
              </a:rPr>
              <a:t>Aleksandra </a:t>
            </a:r>
            <a:r>
              <a:rPr lang="en-US" sz="1900" b="1" dirty="0" err="1">
                <a:solidFill>
                  <a:prstClr val="black"/>
                </a:solidFill>
                <a:latin typeface="Arial" panose="020B0604020202020204" pitchFamily="34" charset="0"/>
                <a:cs typeface="Arial" panose="020B0604020202020204" pitchFamily="34" charset="0"/>
              </a:rPr>
              <a:t>Rachitskaya</a:t>
            </a:r>
            <a:r>
              <a:rPr lang="en-US" sz="1900" b="1" dirty="0">
                <a:solidFill>
                  <a:prstClr val="black"/>
                </a:solidFill>
                <a:latin typeface="Arial" panose="020B0604020202020204" pitchFamily="34" charset="0"/>
                <a:cs typeface="Arial" panose="020B0604020202020204" pitchFamily="34" charset="0"/>
              </a:rPr>
              <a:t>, MD, FASRS</a:t>
            </a:r>
          </a:p>
          <a:p>
            <a:pPr defTabSz="457200" fontAlgn="base">
              <a:spcBef>
                <a:spcPct val="20000"/>
              </a:spcBef>
              <a:spcAft>
                <a:spcPct val="0"/>
              </a:spcAft>
              <a:buClr>
                <a:srgbClr val="FF0000"/>
              </a:buClr>
              <a:defRPr/>
            </a:pPr>
            <a:endParaRPr lang="en-US" sz="1900" i="1" dirty="0">
              <a:solidFill>
                <a:prstClr val="black"/>
              </a:solidFill>
              <a:latin typeface="Arial" panose="020B0604020202020204" pitchFamily="34" charset="0"/>
              <a:cs typeface="Arial" panose="020B0604020202020204" pitchFamily="34" charset="0"/>
            </a:endParaRPr>
          </a:p>
        </p:txBody>
      </p:sp>
      <p:pic>
        <p:nvPicPr>
          <p:cNvPr id="15366" name="Picture 16" descr="ASRSlogo_ART3x_Crop.png">
            <a:extLst>
              <a:ext uri="{FF2B5EF4-FFF2-40B4-BE49-F238E27FC236}">
                <a16:creationId xmlns:a16="http://schemas.microsoft.com/office/drawing/2014/main" id="{D46B605F-A636-41B0-99C6-EC4B47BB5D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612" y="353503"/>
            <a:ext cx="4978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21E55C0-EF88-4625-AEB8-C86C26547C56}"/>
              </a:ext>
            </a:extLst>
          </p:cNvPr>
          <p:cNvSpPr txBox="1"/>
          <p:nvPr/>
        </p:nvSpPr>
        <p:spPr>
          <a:xfrm>
            <a:off x="6307490" y="400770"/>
            <a:ext cx="5210017" cy="877163"/>
          </a:xfrm>
          <a:prstGeom prst="rect">
            <a:avLst/>
          </a:prstGeom>
          <a:noFill/>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0" fontAlgn="base" hangingPunct="0">
              <a:spcBef>
                <a:spcPct val="0"/>
              </a:spcBef>
              <a:spcAft>
                <a:spcPct val="0"/>
              </a:spcAft>
              <a:defRPr/>
            </a:pPr>
            <a:r>
              <a:rPr lang="en-US" altLang="en-US" sz="3300" b="1" dirty="0">
                <a:solidFill>
                  <a:schemeClr val="bg1"/>
                </a:solidFill>
              </a:rPr>
              <a:t>Peer Review Essentials</a:t>
            </a:r>
          </a:p>
          <a:p>
            <a:pPr defTabSz="457200" eaLnBrk="0" fontAlgn="base" hangingPunct="0">
              <a:spcBef>
                <a:spcPct val="0"/>
              </a:spcBef>
              <a:spcAft>
                <a:spcPct val="0"/>
              </a:spcAft>
              <a:defRPr/>
            </a:pPr>
            <a:r>
              <a:rPr lang="en-US" altLang="en-US" sz="1800" b="1" dirty="0">
                <a:solidFill>
                  <a:schemeClr val="bg1"/>
                </a:solidFill>
              </a:rPr>
              <a:t>February 20, 2024</a:t>
            </a:r>
          </a:p>
        </p:txBody>
      </p:sp>
      <p:pic>
        <p:nvPicPr>
          <p:cNvPr id="2" name="Picture 1">
            <a:extLst>
              <a:ext uri="{FF2B5EF4-FFF2-40B4-BE49-F238E27FC236}">
                <a16:creationId xmlns:a16="http://schemas.microsoft.com/office/drawing/2014/main" id="{A5B889D9-2A20-263A-5675-3A431B92AF18}"/>
              </a:ext>
            </a:extLst>
          </p:cNvPr>
          <p:cNvPicPr>
            <a:picLocks noChangeAspect="1"/>
          </p:cNvPicPr>
          <p:nvPr/>
        </p:nvPicPr>
        <p:blipFill>
          <a:blip r:embed="rId3"/>
          <a:stretch>
            <a:fillRect/>
          </a:stretch>
        </p:blipFill>
        <p:spPr>
          <a:xfrm>
            <a:off x="389612" y="1838129"/>
            <a:ext cx="4484915" cy="1922106"/>
          </a:xfrm>
          <a:prstGeom prst="rect">
            <a:avLst/>
          </a:prstGeom>
        </p:spPr>
      </p:pic>
      <p:grpSp>
        <p:nvGrpSpPr>
          <p:cNvPr id="8" name="Group 7">
            <a:extLst>
              <a:ext uri="{FF2B5EF4-FFF2-40B4-BE49-F238E27FC236}">
                <a16:creationId xmlns:a16="http://schemas.microsoft.com/office/drawing/2014/main" id="{2BDB3643-C83F-6AE4-9C37-A720DA40CC7C}"/>
              </a:ext>
            </a:extLst>
          </p:cNvPr>
          <p:cNvGrpSpPr/>
          <p:nvPr/>
        </p:nvGrpSpPr>
        <p:grpSpPr>
          <a:xfrm>
            <a:off x="5579854" y="2679482"/>
            <a:ext cx="5811974" cy="2844600"/>
            <a:chOff x="6279225" y="2793664"/>
            <a:chExt cx="5159258" cy="2525136"/>
          </a:xfrm>
        </p:grpSpPr>
        <p:pic>
          <p:nvPicPr>
            <p:cNvPr id="3" name="39887435-BFB1-427A-90F8-E255664B8469">
              <a:extLst>
                <a:ext uri="{FF2B5EF4-FFF2-40B4-BE49-F238E27FC236}">
                  <a16:creationId xmlns:a16="http://schemas.microsoft.com/office/drawing/2014/main" id="{8AA1B5DB-596B-74E1-4E63-F8DACF7E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960470" y="2793664"/>
              <a:ext cx="1909781" cy="2377440"/>
            </a:xfrm>
            <a:prstGeom prst="rect">
              <a:avLst/>
            </a:prstGeom>
            <a:noFill/>
            <a:ln>
              <a:noFill/>
            </a:ln>
            <a:scene3d>
              <a:camera prst="orthographicFront">
                <a:rot lat="283358" lon="172584" rev="0"/>
              </a:camera>
              <a:lightRig rig="threePt" dir="t"/>
            </a:scene3d>
            <a:sp3d>
              <a:bevelT w="38100"/>
              <a:bevelB w="19050"/>
            </a:sp3d>
          </p:spPr>
        </p:pic>
        <p:pic>
          <p:nvPicPr>
            <p:cNvPr id="5" name="A56B14BA-CB99-4820-B8B3-5DAB4F1C0211">
              <a:extLst>
                <a:ext uri="{FF2B5EF4-FFF2-40B4-BE49-F238E27FC236}">
                  <a16:creationId xmlns:a16="http://schemas.microsoft.com/office/drawing/2014/main" id="{53A7B43A-F3F5-15DD-D03B-F85D77E152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9225" y="2953269"/>
              <a:ext cx="1767788" cy="2286000"/>
            </a:xfrm>
            <a:prstGeom prst="rect">
              <a:avLst/>
            </a:prstGeom>
            <a:noFill/>
            <a:ln>
              <a:noFill/>
            </a:ln>
            <a:scene3d>
              <a:camera prst="orthographicFront">
                <a:rot lat="0" lon="300000" rev="600000"/>
              </a:camera>
              <a:lightRig rig="threePt" dir="t"/>
            </a:scene3d>
            <a:sp3d>
              <a:bevelT w="38100"/>
              <a:bevelB w="6350"/>
            </a:sp3d>
          </p:spPr>
        </p:pic>
        <p:pic>
          <p:nvPicPr>
            <p:cNvPr id="6" name="DFDAF722-0C17-4E45-9EB5-1622B59EF7B9">
              <a:extLst>
                <a:ext uri="{FF2B5EF4-FFF2-40B4-BE49-F238E27FC236}">
                  <a16:creationId xmlns:a16="http://schemas.microsoft.com/office/drawing/2014/main" id="{80138D94-81AC-4B24-0D63-A4B36C80F0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78032" y="2849920"/>
              <a:ext cx="1760451" cy="2468880"/>
            </a:xfrm>
            <a:prstGeom prst="rect">
              <a:avLst/>
            </a:prstGeom>
            <a:noFill/>
            <a:ln>
              <a:noFill/>
            </a:ln>
            <a:scene3d>
              <a:camera prst="orthographicFront">
                <a:rot lat="0" lon="0" rev="20699999"/>
              </a:camera>
              <a:lightRig rig="threePt" dir="t"/>
            </a:scene3d>
            <a:sp3d>
              <a:bevelT w="38100"/>
              <a:bevelB w="25400"/>
            </a:sp3d>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0052-421E-8B21-4F73-631BE86F7E25}"/>
              </a:ext>
            </a:extLst>
          </p:cNvPr>
          <p:cNvSpPr>
            <a:spLocks noGrp="1"/>
          </p:cNvSpPr>
          <p:nvPr>
            <p:ph type="title"/>
          </p:nvPr>
        </p:nvSpPr>
        <p:spPr>
          <a:xfrm>
            <a:off x="431554" y="273192"/>
            <a:ext cx="10972800" cy="704417"/>
          </a:xfrm>
        </p:spPr>
        <p:txBody>
          <a:bodyPr/>
          <a:lstStyle/>
          <a:p>
            <a:r>
              <a:rPr kumimoji="0" lang="en-US" sz="3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Initial Impressions</a:t>
            </a:r>
            <a:endParaRPr lang="en-US" dirty="0"/>
          </a:p>
        </p:txBody>
      </p:sp>
      <p:sp>
        <p:nvSpPr>
          <p:cNvPr id="3" name="Content Placeholder 2">
            <a:extLst>
              <a:ext uri="{FF2B5EF4-FFF2-40B4-BE49-F238E27FC236}">
                <a16:creationId xmlns:a16="http://schemas.microsoft.com/office/drawing/2014/main" id="{50DD1CBD-B806-128D-4F2F-06B172E14E4F}"/>
              </a:ext>
            </a:extLst>
          </p:cNvPr>
          <p:cNvSpPr>
            <a:spLocks noGrp="1"/>
          </p:cNvSpPr>
          <p:nvPr>
            <p:ph sz="half" idx="2"/>
          </p:nvPr>
        </p:nvSpPr>
        <p:spPr>
          <a:xfrm>
            <a:off x="431554" y="977609"/>
            <a:ext cx="11760446" cy="5065999"/>
          </a:xfrm>
        </p:spPr>
        <p:txBody>
          <a:bodyPr/>
          <a:lstStyle/>
          <a:p>
            <a:pPr marL="0" indent="0">
              <a:buNone/>
            </a:pPr>
            <a:r>
              <a:rPr lang="en-US" sz="2400" dirty="0"/>
              <a:t>Specifics to look for:</a:t>
            </a:r>
          </a:p>
          <a:p>
            <a:pPr marL="0" indent="0">
              <a:buNone/>
            </a:pPr>
            <a:endParaRPr lang="en-US" sz="2400" dirty="0"/>
          </a:p>
          <a:p>
            <a:r>
              <a:rPr lang="en-US" sz="2400" b="0" dirty="0"/>
              <a:t>Does the title reflect the subject of the paper?</a:t>
            </a:r>
          </a:p>
          <a:p>
            <a:endParaRPr lang="en-US" sz="2400" b="0" dirty="0"/>
          </a:p>
          <a:p>
            <a:r>
              <a:rPr lang="en-US" sz="2400" b="0" dirty="0"/>
              <a:t>Do keywords reflect the content and are they up-to-date? For example, will keywords lure readers with a broad interest in the topic and at the same time reflect the more specific contents of the paper?</a:t>
            </a:r>
          </a:p>
          <a:p>
            <a:pPr marL="0" indent="0">
              <a:buNone/>
            </a:pPr>
            <a:endParaRPr lang="en-US" sz="2400" b="0" dirty="0"/>
          </a:p>
          <a:p>
            <a:r>
              <a:rPr lang="en-US" sz="2400" b="0" dirty="0"/>
              <a:t>Is the paper an appropriate length? Sufficient number of references?</a:t>
            </a:r>
          </a:p>
          <a:p>
            <a:pPr marL="0" indent="0">
              <a:buNone/>
            </a:pPr>
            <a:endParaRPr lang="en-US" sz="2400" b="0" dirty="0"/>
          </a:p>
          <a:p>
            <a:r>
              <a:rPr lang="en-US" sz="2400" b="0" dirty="0"/>
              <a:t>Does it read well? Are the key messages short and clear?</a:t>
            </a:r>
          </a:p>
          <a:p>
            <a:endParaRPr lang="en-US" dirty="0"/>
          </a:p>
        </p:txBody>
      </p:sp>
    </p:spTree>
    <p:extLst>
      <p:ext uri="{BB962C8B-B14F-4D97-AF65-F5344CB8AC3E}">
        <p14:creationId xmlns:p14="http://schemas.microsoft.com/office/powerpoint/2010/main" val="35153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8F54B11-54C8-B382-800B-A92E98AF5EEB}"/>
              </a:ext>
            </a:extLst>
          </p:cNvPr>
          <p:cNvSpPr>
            <a:spLocks noGrp="1"/>
          </p:cNvSpPr>
          <p:nvPr>
            <p:ph type="title"/>
          </p:nvPr>
        </p:nvSpPr>
        <p:spPr>
          <a:xfrm>
            <a:off x="345195" y="134056"/>
            <a:ext cx="10972800" cy="704417"/>
          </a:xfrm>
        </p:spPr>
        <p:txBody>
          <a:bodyPr/>
          <a:lstStyle/>
          <a:p>
            <a:r>
              <a:rPr lang="en-US" dirty="0"/>
              <a:t>Initial Impressions</a:t>
            </a:r>
          </a:p>
        </p:txBody>
      </p:sp>
      <p:sp>
        <p:nvSpPr>
          <p:cNvPr id="16" name="Content Placeholder 15">
            <a:extLst>
              <a:ext uri="{FF2B5EF4-FFF2-40B4-BE49-F238E27FC236}">
                <a16:creationId xmlns:a16="http://schemas.microsoft.com/office/drawing/2014/main" id="{DDB8F953-AAE6-B230-DA55-D0396A1AA036}"/>
              </a:ext>
            </a:extLst>
          </p:cNvPr>
          <p:cNvSpPr>
            <a:spLocks noGrp="1"/>
          </p:cNvSpPr>
          <p:nvPr>
            <p:ph sz="half" idx="2"/>
          </p:nvPr>
        </p:nvSpPr>
        <p:spPr>
          <a:xfrm>
            <a:off x="345195" y="640169"/>
            <a:ext cx="11693276" cy="5771647"/>
          </a:xfrm>
        </p:spPr>
        <p:txBody>
          <a:bodyPr/>
          <a:lstStyle/>
          <a:p>
            <a:pPr marL="0" indent="0">
              <a:buNone/>
            </a:pPr>
            <a:r>
              <a:rPr lang="en-US" sz="2000" dirty="0"/>
              <a:t>Examine the Results:</a:t>
            </a:r>
          </a:p>
          <a:p>
            <a:pPr marL="0" indent="0">
              <a:buNone/>
            </a:pPr>
            <a:endParaRPr lang="en-US" sz="2000" dirty="0"/>
          </a:p>
          <a:p>
            <a:pPr marL="0" indent="0">
              <a:buNone/>
            </a:pPr>
            <a:r>
              <a:rPr lang="en-US" sz="1800" b="0" dirty="0"/>
              <a:t>The authors should report the results of all tests noted in the methods:</a:t>
            </a:r>
          </a:p>
          <a:p>
            <a:pPr marL="0" indent="0">
              <a:buNone/>
            </a:pPr>
            <a:endParaRPr lang="en-US" sz="1800" b="0" dirty="0"/>
          </a:p>
          <a:p>
            <a:r>
              <a:rPr lang="en-US" sz="2000" b="0" dirty="0"/>
              <a:t>Demographics – age, gender, site, etc.</a:t>
            </a:r>
          </a:p>
          <a:p>
            <a:endParaRPr lang="en-US" sz="2000" b="0" dirty="0"/>
          </a:p>
          <a:p>
            <a:r>
              <a:rPr lang="en-US" sz="2000" b="0" dirty="0"/>
              <a:t>Objective data</a:t>
            </a:r>
          </a:p>
          <a:p>
            <a:pPr marL="0" indent="0">
              <a:buNone/>
            </a:pPr>
            <a:endParaRPr lang="en-US" sz="2000" b="0" dirty="0"/>
          </a:p>
          <a:p>
            <a:r>
              <a:rPr lang="en-US" sz="2000" b="0" dirty="0"/>
              <a:t>Subjective data</a:t>
            </a:r>
          </a:p>
          <a:p>
            <a:pPr marL="0" indent="0">
              <a:buNone/>
            </a:pPr>
            <a:endParaRPr lang="en-US" sz="2000" b="0" dirty="0"/>
          </a:p>
          <a:p>
            <a:r>
              <a:rPr lang="en-US" sz="2000" b="0" dirty="0"/>
              <a:t>Complications of treatment</a:t>
            </a:r>
          </a:p>
          <a:p>
            <a:pPr marL="0" indent="0">
              <a:buNone/>
            </a:pPr>
            <a:endParaRPr lang="en-US" sz="2000" b="0" dirty="0"/>
          </a:p>
          <a:p>
            <a:r>
              <a:rPr lang="en-US" sz="2000" b="0" dirty="0"/>
              <a:t>Ask yourself: do the numbers make sense?</a:t>
            </a:r>
          </a:p>
          <a:p>
            <a:pPr marL="0" indent="0">
              <a:buNone/>
            </a:pPr>
            <a:endParaRPr lang="en-US" sz="2000" b="0" dirty="0"/>
          </a:p>
          <a:p>
            <a:r>
              <a:rPr lang="en-US" sz="2000" b="0" dirty="0"/>
              <a:t>Are the results clearly formatted and presented? Are SI units and other notations correct, and are graphs, axis headings, an data labels readable?</a:t>
            </a:r>
          </a:p>
        </p:txBody>
      </p:sp>
      <p:sp>
        <p:nvSpPr>
          <p:cNvPr id="18" name="Rectangle: Beveled 17">
            <a:extLst>
              <a:ext uri="{FF2B5EF4-FFF2-40B4-BE49-F238E27FC236}">
                <a16:creationId xmlns:a16="http://schemas.microsoft.com/office/drawing/2014/main" id="{16CBD7E5-AE0C-D0FC-BC7E-60071B6499B7}"/>
              </a:ext>
            </a:extLst>
          </p:cNvPr>
          <p:cNvSpPr/>
          <p:nvPr/>
        </p:nvSpPr>
        <p:spPr>
          <a:xfrm>
            <a:off x="6782332" y="2114532"/>
            <a:ext cx="4653175" cy="1822808"/>
          </a:xfrm>
          <a:prstGeom prst="bevel">
            <a:avLst>
              <a:gd name="adj" fmla="val 4862"/>
            </a:avLst>
          </a:prstGeom>
        </p:spPr>
        <p:style>
          <a:lnRef idx="1">
            <a:schemeClr val="accent1"/>
          </a:lnRef>
          <a:fillRef idx="3">
            <a:schemeClr val="accent1"/>
          </a:fillRef>
          <a:effectRef idx="2">
            <a:schemeClr val="accent1"/>
          </a:effectRef>
          <a:fontRef idx="minor">
            <a:schemeClr val="lt1"/>
          </a:fontRef>
        </p:style>
        <p:txBody>
          <a:bodyPr tIns="91440" bIns="91440" rtlCol="0" anchor="t"/>
          <a:lstStyle/>
          <a:p>
            <a:r>
              <a:rPr lang="en-US" sz="1600" b="1" i="1" dirty="0">
                <a:solidFill>
                  <a:schemeClr val="bg1"/>
                </a:solidFill>
                <a:latin typeface="Arial" panose="020B0604020202020204" pitchFamily="34" charset="0"/>
                <a:cs typeface="Arial" panose="020B0604020202020204" pitchFamily="34" charset="0"/>
              </a:rPr>
              <a:t>Look out for:</a:t>
            </a:r>
          </a:p>
          <a:p>
            <a:r>
              <a:rPr lang="en-US" sz="1600" i="1" dirty="0">
                <a:solidFill>
                  <a:schemeClr val="bg1"/>
                </a:solidFill>
                <a:latin typeface="Arial" panose="020B0604020202020204" pitchFamily="34" charset="0"/>
                <a:cs typeface="Arial" panose="020B0604020202020204" pitchFamily="34" charset="0"/>
              </a:rPr>
              <a:t>Major flaws in data, tables, figures and images</a:t>
            </a:r>
          </a:p>
          <a:p>
            <a:pPr marL="171450" indent="-171450">
              <a:buFont typeface="Arial" panose="020B0604020202020204" pitchFamily="34" charset="0"/>
              <a:buChar char="•"/>
            </a:pPr>
            <a:r>
              <a:rPr lang="en-US" sz="1600" i="1" dirty="0">
                <a:solidFill>
                  <a:schemeClr val="bg1"/>
                </a:solidFill>
                <a:latin typeface="Arial" panose="020B0604020202020204" pitchFamily="34" charset="0"/>
                <a:cs typeface="Arial" panose="020B0604020202020204" pitchFamily="34" charset="0"/>
              </a:rPr>
              <a:t>Insufficient data</a:t>
            </a:r>
          </a:p>
          <a:p>
            <a:pPr marL="171450" indent="-171450">
              <a:buFont typeface="Arial" panose="020B0604020202020204" pitchFamily="34" charset="0"/>
              <a:buChar char="•"/>
            </a:pPr>
            <a:r>
              <a:rPr lang="en-US" sz="1600" i="1" dirty="0">
                <a:solidFill>
                  <a:schemeClr val="bg1"/>
                </a:solidFill>
                <a:latin typeface="Arial" panose="020B0604020202020204" pitchFamily="34" charset="0"/>
                <a:cs typeface="Arial" panose="020B0604020202020204" pitchFamily="34" charset="0"/>
              </a:rPr>
              <a:t>Statistical variations</a:t>
            </a:r>
          </a:p>
          <a:p>
            <a:pPr marL="171450" indent="-171450">
              <a:buFont typeface="Arial" panose="020B0604020202020204" pitchFamily="34" charset="0"/>
              <a:buChar char="•"/>
            </a:pPr>
            <a:r>
              <a:rPr lang="en-US" sz="1600" i="1" dirty="0">
                <a:solidFill>
                  <a:schemeClr val="bg1"/>
                </a:solidFill>
                <a:latin typeface="Arial" panose="020B0604020202020204" pitchFamily="34" charset="0"/>
                <a:cs typeface="Arial" panose="020B0604020202020204" pitchFamily="34" charset="0"/>
              </a:rPr>
              <a:t>Unclear or contradictory data</a:t>
            </a:r>
          </a:p>
        </p:txBody>
      </p:sp>
    </p:spTree>
    <p:extLst>
      <p:ext uri="{BB962C8B-B14F-4D97-AF65-F5344CB8AC3E}">
        <p14:creationId xmlns:p14="http://schemas.microsoft.com/office/powerpoint/2010/main" val="52358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F127-F54A-DE98-C86C-01A80AAAC3AD}"/>
              </a:ext>
            </a:extLst>
          </p:cNvPr>
          <p:cNvSpPr>
            <a:spLocks noGrp="1"/>
          </p:cNvSpPr>
          <p:nvPr>
            <p:ph type="title"/>
          </p:nvPr>
        </p:nvSpPr>
        <p:spPr>
          <a:xfrm>
            <a:off x="312145" y="274638"/>
            <a:ext cx="10972800" cy="704417"/>
          </a:xfrm>
        </p:spPr>
        <p:txBody>
          <a:bodyPr/>
          <a:lstStyle/>
          <a:p>
            <a:r>
              <a:rPr lang="en-US" dirty="0"/>
              <a:t>Initial Impressions</a:t>
            </a:r>
          </a:p>
        </p:txBody>
      </p:sp>
      <p:sp>
        <p:nvSpPr>
          <p:cNvPr id="5" name="Content Placeholder 20">
            <a:extLst>
              <a:ext uri="{FF2B5EF4-FFF2-40B4-BE49-F238E27FC236}">
                <a16:creationId xmlns:a16="http://schemas.microsoft.com/office/drawing/2014/main" id="{21C82F3F-20A9-AE38-BADD-F45703E3F960}"/>
              </a:ext>
            </a:extLst>
          </p:cNvPr>
          <p:cNvSpPr>
            <a:spLocks noGrp="1"/>
          </p:cNvSpPr>
          <p:nvPr>
            <p:ph sz="half" idx="2"/>
          </p:nvPr>
        </p:nvSpPr>
        <p:spPr>
          <a:xfrm>
            <a:off x="312145" y="896143"/>
            <a:ext cx="11567710" cy="5438555"/>
          </a:xfrm>
        </p:spPr>
        <p:txBody>
          <a:bodyPr/>
          <a:lstStyle/>
          <a:p>
            <a:pPr marL="0" indent="0">
              <a:buNone/>
            </a:pPr>
            <a:r>
              <a:rPr lang="en-US" sz="2000" dirty="0"/>
              <a:t>Review the Discussion:</a:t>
            </a:r>
          </a:p>
          <a:p>
            <a:r>
              <a:rPr lang="en-US" sz="2000" b="0" dirty="0"/>
              <a:t>This should not be a repetition of the results, it should put the results of the study in context, i.e. how does it fit in with what we already know?</a:t>
            </a:r>
          </a:p>
          <a:p>
            <a:endParaRPr lang="en-US" sz="2000" b="0" dirty="0"/>
          </a:p>
          <a:p>
            <a:r>
              <a:rPr lang="en-US" sz="2000" b="0" dirty="0"/>
              <a:t>Do the authors achieve the aim stated in the introduction?</a:t>
            </a:r>
          </a:p>
          <a:p>
            <a:endParaRPr lang="en-US" sz="2000" b="0" dirty="0"/>
          </a:p>
          <a:p>
            <a:r>
              <a:rPr lang="en-US" sz="2000" b="0" dirty="0"/>
              <a:t>Have they cited all relevant/important published papers?</a:t>
            </a:r>
          </a:p>
          <a:p>
            <a:endParaRPr lang="en-US" sz="2000" b="0" dirty="0"/>
          </a:p>
          <a:p>
            <a:r>
              <a:rPr lang="en-US" sz="2000" b="0" dirty="0"/>
              <a:t>Can you follow the reasoning of the paper?</a:t>
            </a:r>
          </a:p>
          <a:p>
            <a:pPr marL="0" indent="0">
              <a:buNone/>
            </a:pPr>
            <a:endParaRPr lang="en-US" sz="2000" b="0" dirty="0"/>
          </a:p>
          <a:p>
            <a:pPr marL="0" indent="0">
              <a:buNone/>
            </a:pPr>
            <a:r>
              <a:rPr lang="en-US" sz="2000" b="0" dirty="0"/>
              <a:t>The authors should compare their data with previous published studies to:</a:t>
            </a:r>
          </a:p>
          <a:p>
            <a:pPr marL="0" indent="0">
              <a:buNone/>
            </a:pPr>
            <a:endParaRPr lang="en-US" sz="2000" b="0" dirty="0"/>
          </a:p>
          <a:p>
            <a:r>
              <a:rPr lang="en-US" sz="2000" b="0" dirty="0"/>
              <a:t>Confirm similarities (i.e. validate the study further)</a:t>
            </a:r>
          </a:p>
          <a:p>
            <a:r>
              <a:rPr lang="en-US" sz="2000" b="0" dirty="0"/>
              <a:t>Explain differences</a:t>
            </a:r>
          </a:p>
        </p:txBody>
      </p:sp>
    </p:spTree>
    <p:extLst>
      <p:ext uri="{BB962C8B-B14F-4D97-AF65-F5344CB8AC3E}">
        <p14:creationId xmlns:p14="http://schemas.microsoft.com/office/powerpoint/2010/main" val="355544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8F54B11-54C8-B382-800B-A92E98AF5EEB}"/>
              </a:ext>
            </a:extLst>
          </p:cNvPr>
          <p:cNvSpPr>
            <a:spLocks noGrp="1"/>
          </p:cNvSpPr>
          <p:nvPr>
            <p:ph type="title"/>
          </p:nvPr>
        </p:nvSpPr>
        <p:spPr>
          <a:xfrm>
            <a:off x="609600" y="274638"/>
            <a:ext cx="10972800" cy="704417"/>
          </a:xfrm>
        </p:spPr>
        <p:txBody>
          <a:bodyPr/>
          <a:lstStyle/>
          <a:p>
            <a:r>
              <a:rPr lang="en-US" dirty="0"/>
              <a:t>Individual Sections</a:t>
            </a:r>
          </a:p>
        </p:txBody>
      </p:sp>
      <p:sp>
        <p:nvSpPr>
          <p:cNvPr id="16" name="Content Placeholder 15">
            <a:extLst>
              <a:ext uri="{FF2B5EF4-FFF2-40B4-BE49-F238E27FC236}">
                <a16:creationId xmlns:a16="http://schemas.microsoft.com/office/drawing/2014/main" id="{DDB8F953-AAE6-B230-DA55-D0396A1AA036}"/>
              </a:ext>
            </a:extLst>
          </p:cNvPr>
          <p:cNvSpPr>
            <a:spLocks noGrp="1"/>
          </p:cNvSpPr>
          <p:nvPr>
            <p:ph sz="half" idx="2"/>
          </p:nvPr>
        </p:nvSpPr>
        <p:spPr>
          <a:xfrm>
            <a:off x="694538" y="2004971"/>
            <a:ext cx="11268075" cy="3886782"/>
          </a:xfrm>
        </p:spPr>
        <p:txBody>
          <a:bodyPr/>
          <a:lstStyle/>
          <a:p>
            <a:pPr marL="0" indent="0">
              <a:buNone/>
            </a:pPr>
            <a:r>
              <a:rPr lang="en-US" sz="2000" dirty="0"/>
              <a:t>Introduction</a:t>
            </a:r>
          </a:p>
          <a:p>
            <a:r>
              <a:rPr lang="en-US" sz="2000" b="0" dirty="0"/>
              <a:t>Is it clear, short and simple?</a:t>
            </a:r>
          </a:p>
          <a:p>
            <a:endParaRPr lang="en-US" sz="2000" b="0" dirty="0"/>
          </a:p>
          <a:p>
            <a:r>
              <a:rPr lang="en-US" sz="2000" b="0" dirty="0"/>
              <a:t>Does it set the scene (i.e. explain the background of the study)?</a:t>
            </a:r>
          </a:p>
          <a:p>
            <a:endParaRPr lang="en-US" sz="2000" b="0" dirty="0"/>
          </a:p>
          <a:p>
            <a:r>
              <a:rPr lang="en-US" sz="2000" b="0" dirty="0"/>
              <a:t>Does it set out and justify the aim of the study?</a:t>
            </a:r>
          </a:p>
          <a:p>
            <a:pPr marL="0" indent="0">
              <a:buNone/>
            </a:pPr>
            <a:endParaRPr lang="en-US" sz="2000" b="0" dirty="0"/>
          </a:p>
          <a:p>
            <a:r>
              <a:rPr lang="en-US" sz="2000" b="0" dirty="0"/>
              <a:t>Does the literature review include the latest research?</a:t>
            </a:r>
          </a:p>
          <a:p>
            <a:endParaRPr lang="en-US" sz="2000" b="0" dirty="0"/>
          </a:p>
        </p:txBody>
      </p:sp>
      <p:sp>
        <p:nvSpPr>
          <p:cNvPr id="13" name="TextBox 12"/>
          <p:cNvSpPr txBox="1"/>
          <p:nvPr/>
        </p:nvSpPr>
        <p:spPr>
          <a:xfrm>
            <a:off x="619124" y="880387"/>
            <a:ext cx="11418905" cy="784830"/>
          </a:xfrm>
          <a:prstGeom prst="rect">
            <a:avLst/>
          </a:prstGeom>
          <a:noFill/>
        </p:spPr>
        <p:txBody>
          <a:bodyPr wrap="square" rtlCol="0">
            <a:spAutoFit/>
          </a:bodyPr>
          <a:lstStyle/>
          <a:p>
            <a:r>
              <a:rPr lang="en-US" b="1" i="1" dirty="0">
                <a:solidFill>
                  <a:srgbClr val="002060"/>
                </a:solidFill>
                <a:latin typeface="Arial" panose="020B0604020202020204" pitchFamily="34" charset="0"/>
                <a:cs typeface="Arial" panose="020B0604020202020204" pitchFamily="34" charset="0"/>
              </a:rPr>
              <a:t>Abstract:</a:t>
            </a:r>
          </a:p>
          <a:p>
            <a:endParaRPr lang="en-US" sz="1400" b="1" i="1" dirty="0">
              <a:solidFill>
                <a:srgbClr val="002060"/>
              </a:solidFill>
              <a:latin typeface="Arial" panose="020B0604020202020204" pitchFamily="34" charset="0"/>
              <a:cs typeface="Arial" panose="020B0604020202020204" pitchFamily="34" charset="0"/>
            </a:endParaRPr>
          </a:p>
          <a:p>
            <a:r>
              <a:rPr lang="en-US" sz="1300" b="1" i="1" dirty="0">
                <a:solidFill>
                  <a:srgbClr val="002060"/>
                </a:solidFill>
                <a:latin typeface="Arial" panose="020B0604020202020204" pitchFamily="34" charset="0"/>
                <a:cs typeface="Arial" panose="020B0604020202020204" pitchFamily="34" charset="0"/>
              </a:rPr>
              <a:t>After reading the abstract, you should understand the objective, key data and conclusion of the manuscript. If you don’t, make a note of it.</a:t>
            </a:r>
          </a:p>
        </p:txBody>
      </p:sp>
    </p:spTree>
    <p:extLst>
      <p:ext uri="{BB962C8B-B14F-4D97-AF65-F5344CB8AC3E}">
        <p14:creationId xmlns:p14="http://schemas.microsoft.com/office/powerpoint/2010/main" val="403754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6727-FAD1-72AA-428D-1FAF404FF855}"/>
              </a:ext>
            </a:extLst>
          </p:cNvPr>
          <p:cNvSpPr>
            <a:spLocks noGrp="1"/>
          </p:cNvSpPr>
          <p:nvPr>
            <p:ph type="title"/>
          </p:nvPr>
        </p:nvSpPr>
        <p:spPr/>
        <p:txBody>
          <a:bodyPr/>
          <a:lstStyle/>
          <a:p>
            <a:r>
              <a:rPr kumimoji="0" lang="en-US" sz="3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Individual Sections</a:t>
            </a:r>
            <a:endParaRPr lang="en-US" dirty="0"/>
          </a:p>
        </p:txBody>
      </p:sp>
      <p:sp>
        <p:nvSpPr>
          <p:cNvPr id="5" name="Content Placeholder 4">
            <a:extLst>
              <a:ext uri="{FF2B5EF4-FFF2-40B4-BE49-F238E27FC236}">
                <a16:creationId xmlns:a16="http://schemas.microsoft.com/office/drawing/2014/main" id="{3A7A8E5A-4188-9DED-EEFD-F78C1FA422C2}"/>
              </a:ext>
            </a:extLst>
          </p:cNvPr>
          <p:cNvSpPr txBox="1">
            <a:spLocks noGrp="1"/>
          </p:cNvSpPr>
          <p:nvPr>
            <p:ph sz="half" idx="2"/>
          </p:nvPr>
        </p:nvSpPr>
        <p:spPr>
          <a:xfrm>
            <a:off x="609600" y="979055"/>
            <a:ext cx="11268075" cy="892552"/>
          </a:xfrm>
          <a:prstGeom prst="rect">
            <a:avLst/>
          </a:prstGeom>
          <a:noFill/>
        </p:spPr>
        <p:txBody>
          <a:bodyPr wrap="square" rtlCol="0">
            <a:spAutoFit/>
          </a:bodyPr>
          <a:lstStyle/>
          <a:p>
            <a:pPr marL="0" indent="0">
              <a:buNone/>
            </a:pPr>
            <a:r>
              <a:rPr lang="en-US" sz="1600" b="1" i="1" dirty="0">
                <a:solidFill>
                  <a:srgbClr val="002060"/>
                </a:solidFill>
                <a:latin typeface="Arial" panose="020B0604020202020204" pitchFamily="34" charset="0"/>
                <a:cs typeface="Arial" panose="020B0604020202020204" pitchFamily="34" charset="0"/>
              </a:rPr>
              <a:t>Methods:</a:t>
            </a:r>
          </a:p>
          <a:p>
            <a:pPr marL="0" indent="0">
              <a:buNone/>
            </a:pPr>
            <a:endParaRPr lang="en-US" sz="1600" b="1" i="1" dirty="0">
              <a:solidFill>
                <a:srgbClr val="002060"/>
              </a:solidFill>
              <a:latin typeface="Arial" panose="020B0604020202020204" pitchFamily="34" charset="0"/>
              <a:cs typeface="Arial" panose="020B0604020202020204" pitchFamily="34" charset="0"/>
            </a:endParaRPr>
          </a:p>
          <a:p>
            <a:pPr marL="0" indent="0">
              <a:buNone/>
            </a:pPr>
            <a:r>
              <a:rPr lang="en-US" sz="1400" b="1" i="1" dirty="0">
                <a:solidFill>
                  <a:srgbClr val="002060"/>
                </a:solidFill>
                <a:latin typeface="Arial" panose="020B0604020202020204" pitchFamily="34" charset="0"/>
                <a:cs typeface="Arial" panose="020B0604020202020204" pitchFamily="34" charset="0"/>
              </a:rPr>
              <a:t>Academic research should be rigorous and replicable – </a:t>
            </a:r>
            <a:r>
              <a:rPr lang="en-US" sz="1400" i="1" dirty="0">
                <a:solidFill>
                  <a:srgbClr val="002060"/>
                </a:solidFill>
                <a:latin typeface="Arial" panose="020B0604020202020204" pitchFamily="34" charset="0"/>
                <a:cs typeface="Arial" panose="020B0604020202020204" pitchFamily="34" charset="0"/>
              </a:rPr>
              <a:t>are</a:t>
            </a:r>
            <a:r>
              <a:rPr lang="en-US" sz="1400" b="1" i="1" dirty="0">
                <a:solidFill>
                  <a:srgbClr val="002060"/>
                </a:solidFill>
                <a:latin typeface="Arial" panose="020B0604020202020204" pitchFamily="34" charset="0"/>
                <a:cs typeface="Arial" panose="020B0604020202020204" pitchFamily="34" charset="0"/>
              </a:rPr>
              <a:t> all relevant details included in this section?</a:t>
            </a:r>
          </a:p>
        </p:txBody>
      </p:sp>
      <p:sp>
        <p:nvSpPr>
          <p:cNvPr id="21" name="Content Placeholder 20">
            <a:extLst>
              <a:ext uri="{FF2B5EF4-FFF2-40B4-BE49-F238E27FC236}">
                <a16:creationId xmlns:a16="http://schemas.microsoft.com/office/drawing/2014/main" id="{BDD56F4E-F893-7549-2591-E877474FB50B}"/>
              </a:ext>
            </a:extLst>
          </p:cNvPr>
          <p:cNvSpPr txBox="1">
            <a:spLocks/>
          </p:cNvSpPr>
          <p:nvPr/>
        </p:nvSpPr>
        <p:spPr bwMode="auto">
          <a:xfrm>
            <a:off x="609600" y="2021947"/>
            <a:ext cx="11055235" cy="38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2400" b="1" kern="1200">
                <a:solidFill>
                  <a:schemeClr val="bg1"/>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Clr>
                <a:schemeClr val="bg1"/>
              </a:buClr>
              <a:buFont typeface="Arial" panose="020B0604020202020204" pitchFamily="34" charset="0"/>
              <a:buChar char="–"/>
              <a:defRPr sz="2000" b="1" kern="1200">
                <a:solidFill>
                  <a:schemeClr val="bg1"/>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1800" b="1" kern="1200">
                <a:solidFill>
                  <a:schemeClr val="bg1"/>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Clr>
                <a:schemeClr val="bg1"/>
              </a:buClr>
              <a:buFont typeface="Arial" panose="020B0604020202020204" pitchFamily="34" charset="0"/>
              <a:buChar char="–"/>
              <a:defRPr sz="1600" b="1" kern="1200">
                <a:solidFill>
                  <a:schemeClr val="bg1"/>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1600" b="1" kern="1200">
                <a:solidFill>
                  <a:schemeClr val="bg1"/>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000" b="0" dirty="0"/>
              <a:t>Have all necessary procedures been followed (for example, Institutional Review Board or IRB)?</a:t>
            </a:r>
          </a:p>
          <a:p>
            <a:endParaRPr lang="en-US" sz="2000" b="0" dirty="0"/>
          </a:p>
          <a:p>
            <a:r>
              <a:rPr lang="en-US" sz="2000" b="0" dirty="0"/>
              <a:t>Are the methods appropriate?</a:t>
            </a:r>
          </a:p>
          <a:p>
            <a:endParaRPr lang="en-US" sz="2000" b="0" dirty="0"/>
          </a:p>
          <a:p>
            <a:r>
              <a:rPr lang="en-US" sz="2000" b="0" dirty="0"/>
              <a:t>Is it methodologically sound?</a:t>
            </a:r>
          </a:p>
          <a:p>
            <a:endParaRPr lang="en-US" sz="2000" b="0" dirty="0"/>
          </a:p>
          <a:p>
            <a:r>
              <a:rPr lang="en-US" sz="2000" b="0" dirty="0"/>
              <a:t>Is the author’s theory or argument credible?</a:t>
            </a:r>
          </a:p>
        </p:txBody>
      </p:sp>
    </p:spTree>
    <p:extLst>
      <p:ext uri="{BB962C8B-B14F-4D97-AF65-F5344CB8AC3E}">
        <p14:creationId xmlns:p14="http://schemas.microsoft.com/office/powerpoint/2010/main" val="344914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BDE4-1484-8F73-6D8E-FC697C79A630}"/>
              </a:ext>
            </a:extLst>
          </p:cNvPr>
          <p:cNvSpPr>
            <a:spLocks noGrp="1"/>
          </p:cNvSpPr>
          <p:nvPr>
            <p:ph type="title"/>
          </p:nvPr>
        </p:nvSpPr>
        <p:spPr>
          <a:xfrm>
            <a:off x="609600" y="170979"/>
            <a:ext cx="10972800" cy="704417"/>
          </a:xfrm>
        </p:spPr>
        <p:txBody>
          <a:bodyPr/>
          <a:lstStyle/>
          <a:p>
            <a:r>
              <a:rPr lang="en-US" dirty="0"/>
              <a:t>Individual Sections</a:t>
            </a:r>
          </a:p>
        </p:txBody>
      </p:sp>
      <p:sp>
        <p:nvSpPr>
          <p:cNvPr id="4" name="Content Placeholder 15">
            <a:extLst>
              <a:ext uri="{FF2B5EF4-FFF2-40B4-BE49-F238E27FC236}">
                <a16:creationId xmlns:a16="http://schemas.microsoft.com/office/drawing/2014/main" id="{EC4B5297-A8C6-437D-42AE-62C2740CFAFA}"/>
              </a:ext>
            </a:extLst>
          </p:cNvPr>
          <p:cNvSpPr txBox="1">
            <a:spLocks/>
          </p:cNvSpPr>
          <p:nvPr/>
        </p:nvSpPr>
        <p:spPr>
          <a:xfrm>
            <a:off x="609600" y="778845"/>
            <a:ext cx="11817301" cy="5589018"/>
          </a:xfrm>
          <a:prstGeom prst="rect">
            <a:avLst/>
          </a:prstGeom>
        </p:spPr>
        <p:txBody>
          <a:bodyPr/>
          <a:lstStyle>
            <a:lvl1pPr marL="342900" indent="-3429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3200" kern="1200">
                <a:solidFill>
                  <a:schemeClr val="bg1"/>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Clr>
                <a:schemeClr val="bg1"/>
              </a:buClr>
              <a:buFont typeface="Arial" panose="020B0604020202020204" pitchFamily="34" charset="0"/>
              <a:buChar char="–"/>
              <a:defRPr sz="2800" kern="1200">
                <a:solidFill>
                  <a:schemeClr val="bg1"/>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2400" kern="1200">
                <a:solidFill>
                  <a:schemeClr val="bg1"/>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Clr>
                <a:schemeClr val="bg1"/>
              </a:buClr>
              <a:buFont typeface="Arial" panose="020B0604020202020204" pitchFamily="34" charset="0"/>
              <a:buChar char="–"/>
              <a:defRPr sz="2000" kern="1200">
                <a:solidFill>
                  <a:schemeClr val="bg1"/>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Clr>
                <a:schemeClr val="tx1">
                  <a:lumMod val="50000"/>
                </a:schemeClr>
              </a:buClr>
              <a:buFont typeface="Wingdings" panose="05000000000000000000" pitchFamily="2" charset="2"/>
              <a:buChar char="§"/>
              <a:defRPr sz="2000" kern="1200">
                <a:solidFill>
                  <a:schemeClr val="bg1"/>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i="1" dirty="0">
                <a:solidFill>
                  <a:srgbClr val="002060"/>
                </a:solidFill>
                <a:latin typeface="Arial" panose="020B0604020202020204" pitchFamily="34" charset="0"/>
                <a:cs typeface="Arial" panose="020B0604020202020204" pitchFamily="34" charset="0"/>
              </a:rPr>
              <a:t>Conclusion:</a:t>
            </a:r>
          </a:p>
          <a:p>
            <a:pPr marL="0" indent="0">
              <a:buNone/>
            </a:pPr>
            <a:endParaRPr lang="en-US" sz="2000" b="1" i="1" dirty="0">
              <a:solidFill>
                <a:srgbClr val="002060"/>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2000" dirty="0"/>
              <a:t>Finally, authors should describe:</a:t>
            </a:r>
          </a:p>
          <a:p>
            <a:pPr marL="0" indent="0">
              <a:buFont typeface="Wingdings" panose="05000000000000000000" pitchFamily="2" charset="2"/>
              <a:buNone/>
            </a:pPr>
            <a:endParaRPr lang="en-US" sz="2000" dirty="0"/>
          </a:p>
          <a:p>
            <a:r>
              <a:rPr lang="en-US" sz="2000" dirty="0"/>
              <a:t>Limitations of the study</a:t>
            </a:r>
          </a:p>
          <a:p>
            <a:r>
              <a:rPr lang="en-US" sz="2000" dirty="0"/>
              <a:t>Take-home messages as a short conclusion</a:t>
            </a:r>
          </a:p>
          <a:p>
            <a:endParaRPr lang="en-US" sz="2000" dirty="0"/>
          </a:p>
          <a:p>
            <a:pPr marL="0" indent="0">
              <a:buNone/>
            </a:pPr>
            <a:r>
              <a:rPr lang="en-US" sz="1800" b="1" dirty="0"/>
              <a:t>Considerations:</a:t>
            </a:r>
          </a:p>
          <a:p>
            <a:r>
              <a:rPr lang="en-US" sz="1800" dirty="0"/>
              <a:t>Does the conclusion address the questions posed? Is it consistent with the evidence and arguments presented?</a:t>
            </a:r>
          </a:p>
          <a:p>
            <a:pPr marL="0" indent="0">
              <a:buNone/>
            </a:pPr>
            <a:endParaRPr lang="en-US" sz="1800" dirty="0"/>
          </a:p>
          <a:p>
            <a:r>
              <a:rPr lang="en-US" sz="1800" dirty="0"/>
              <a:t>Is the conclusion contradicted by the author’s evidence?</a:t>
            </a:r>
          </a:p>
          <a:p>
            <a:pPr marL="0" indent="0">
              <a:buNone/>
            </a:pPr>
            <a:endParaRPr lang="en-US" sz="1800" dirty="0"/>
          </a:p>
          <a:p>
            <a:r>
              <a:rPr lang="en-US" sz="1800" dirty="0"/>
              <a:t>Does it correctly reference previously relevant work?</a:t>
            </a:r>
          </a:p>
          <a:p>
            <a:pPr marL="0" indent="0">
              <a:buNone/>
            </a:pPr>
            <a:endParaRPr lang="en-US" sz="1800" dirty="0"/>
          </a:p>
          <a:p>
            <a:r>
              <a:rPr lang="en-US" sz="1800" dirty="0"/>
              <a:t>If the paper is not suitable as submitted, is it worth developing?</a:t>
            </a:r>
          </a:p>
        </p:txBody>
      </p:sp>
    </p:spTree>
    <p:extLst>
      <p:ext uri="{BB962C8B-B14F-4D97-AF65-F5344CB8AC3E}">
        <p14:creationId xmlns:p14="http://schemas.microsoft.com/office/powerpoint/2010/main" val="279022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8F54B11-54C8-B382-800B-A92E98AF5EEB}"/>
              </a:ext>
            </a:extLst>
          </p:cNvPr>
          <p:cNvSpPr>
            <a:spLocks noGrp="1"/>
          </p:cNvSpPr>
          <p:nvPr>
            <p:ph type="title"/>
          </p:nvPr>
        </p:nvSpPr>
        <p:spPr>
          <a:xfrm>
            <a:off x="168926" y="313030"/>
            <a:ext cx="10972800" cy="704417"/>
          </a:xfrm>
        </p:spPr>
        <p:txBody>
          <a:bodyPr/>
          <a:lstStyle/>
          <a:p>
            <a:r>
              <a:rPr lang="en-US" dirty="0"/>
              <a:t>Your Feedback</a:t>
            </a:r>
          </a:p>
        </p:txBody>
      </p:sp>
      <p:sp>
        <p:nvSpPr>
          <p:cNvPr id="16" name="Content Placeholder 15">
            <a:extLst>
              <a:ext uri="{FF2B5EF4-FFF2-40B4-BE49-F238E27FC236}">
                <a16:creationId xmlns:a16="http://schemas.microsoft.com/office/drawing/2014/main" id="{DDB8F953-AAE6-B230-DA55-D0396A1AA036}"/>
              </a:ext>
            </a:extLst>
          </p:cNvPr>
          <p:cNvSpPr>
            <a:spLocks noGrp="1"/>
          </p:cNvSpPr>
          <p:nvPr>
            <p:ph sz="half" idx="2"/>
          </p:nvPr>
        </p:nvSpPr>
        <p:spPr>
          <a:xfrm>
            <a:off x="249007" y="1017447"/>
            <a:ext cx="11600485" cy="5065712"/>
          </a:xfrm>
        </p:spPr>
        <p:txBody>
          <a:bodyPr/>
          <a:lstStyle/>
          <a:p>
            <a:pPr marL="0" indent="0">
              <a:buNone/>
            </a:pPr>
            <a:r>
              <a:rPr lang="en-US" sz="2000" dirty="0"/>
              <a:t>Give advice to authors and suggest revisions</a:t>
            </a:r>
          </a:p>
          <a:p>
            <a:r>
              <a:rPr lang="en-US" sz="1800" b="0" dirty="0"/>
              <a:t>Demonstrate that you have read the paper. </a:t>
            </a:r>
          </a:p>
          <a:p>
            <a:pPr marL="0" indent="0">
              <a:buNone/>
            </a:pPr>
            <a:endParaRPr lang="en-US" sz="1800" b="0" dirty="0"/>
          </a:p>
          <a:p>
            <a:r>
              <a:rPr lang="en-US" sz="1800" b="0" dirty="0"/>
              <a:t>Be objective, specific and constructive.</a:t>
            </a:r>
          </a:p>
          <a:p>
            <a:endParaRPr lang="en-US" sz="1800" b="0" dirty="0"/>
          </a:p>
          <a:p>
            <a:r>
              <a:rPr lang="en-US" sz="1800" b="0" dirty="0"/>
              <a:t>Be clear about what needs to be added or revised.</a:t>
            </a:r>
          </a:p>
          <a:p>
            <a:endParaRPr lang="en-US" sz="1800" b="0" dirty="0"/>
          </a:p>
          <a:p>
            <a:r>
              <a:rPr lang="en-US" sz="1800" b="0" dirty="0"/>
              <a:t>Give clear and detailed comments to the editor.</a:t>
            </a:r>
          </a:p>
          <a:p>
            <a:endParaRPr lang="en-US" sz="1800" b="0" dirty="0"/>
          </a:p>
          <a:p>
            <a:r>
              <a:rPr lang="en-US" sz="1800" b="0" dirty="0"/>
              <a:t>The review template will ask for two separate comments, one that is confidential to the editors and will not be shared, and the second which contains comments that will be shared the authors.</a:t>
            </a:r>
          </a:p>
          <a:p>
            <a:pPr marL="0" indent="0">
              <a:buNone/>
            </a:pPr>
            <a:endParaRPr lang="en-US" sz="1800" b="0" dirty="0"/>
          </a:p>
          <a:p>
            <a:r>
              <a:rPr lang="en-US" sz="1800" b="0" dirty="0"/>
              <a:t>If appropriate, make suggestions about additional literature that the author might read to improve their manuscript.</a:t>
            </a:r>
          </a:p>
        </p:txBody>
      </p:sp>
    </p:spTree>
    <p:extLst>
      <p:ext uri="{BB962C8B-B14F-4D97-AF65-F5344CB8AC3E}">
        <p14:creationId xmlns:p14="http://schemas.microsoft.com/office/powerpoint/2010/main" val="197669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C27D-B5DC-FF0C-A3B6-02957ED5E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65AF3-A4B1-3E79-0077-6F7DE3C6B705}"/>
              </a:ext>
            </a:extLst>
          </p:cNvPr>
          <p:cNvSpPr>
            <a:spLocks noGrp="1"/>
          </p:cNvSpPr>
          <p:nvPr>
            <p:ph type="title"/>
          </p:nvPr>
        </p:nvSpPr>
        <p:spPr>
          <a:xfrm>
            <a:off x="306884" y="256254"/>
            <a:ext cx="10972800" cy="704417"/>
          </a:xfrm>
        </p:spPr>
        <p:txBody>
          <a:bodyPr/>
          <a:lstStyle/>
          <a:p>
            <a:r>
              <a:rPr lang="en-US" dirty="0"/>
              <a:t>JVRD Review Example:</a:t>
            </a:r>
          </a:p>
        </p:txBody>
      </p:sp>
      <p:pic>
        <p:nvPicPr>
          <p:cNvPr id="6" name="Picture 5" descr="A screenshot of a computer&#10;&#10;Description automatically generated">
            <a:extLst>
              <a:ext uri="{FF2B5EF4-FFF2-40B4-BE49-F238E27FC236}">
                <a16:creationId xmlns:a16="http://schemas.microsoft.com/office/drawing/2014/main" id="{34F756AF-7671-43A4-80B0-D5625E5E06D7}"/>
              </a:ext>
            </a:extLst>
          </p:cNvPr>
          <p:cNvPicPr>
            <a:picLocks noChangeAspect="1"/>
          </p:cNvPicPr>
          <p:nvPr/>
        </p:nvPicPr>
        <p:blipFill rotWithShape="1">
          <a:blip r:embed="rId2"/>
          <a:srcRect l="1967" t="10536" r="2880" b="7809"/>
          <a:stretch/>
        </p:blipFill>
        <p:spPr>
          <a:xfrm>
            <a:off x="705078" y="1189663"/>
            <a:ext cx="6761182" cy="4663440"/>
          </a:xfrm>
          <a:prstGeom prst="rect">
            <a:avLst/>
          </a:prstGeom>
          <a:effectLst>
            <a:innerShdw blurRad="114300">
              <a:prstClr val="black"/>
            </a:innerShdw>
          </a:effectLst>
        </p:spPr>
      </p:pic>
      <p:pic>
        <p:nvPicPr>
          <p:cNvPr id="3" name="A56B14BA-CB99-4820-B8B3-5DAB4F1C0211">
            <a:extLst>
              <a:ext uri="{FF2B5EF4-FFF2-40B4-BE49-F238E27FC236}">
                <a16:creationId xmlns:a16="http://schemas.microsoft.com/office/drawing/2014/main" id="{0AD6D52F-029E-B7FB-991B-7E3C4701E0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0943" y="458288"/>
            <a:ext cx="3464864" cy="4480560"/>
          </a:xfrm>
          <a:prstGeom prst="rect">
            <a:avLst/>
          </a:prstGeom>
          <a:noFill/>
          <a:ln>
            <a:noFill/>
          </a:ln>
        </p:spPr>
      </p:pic>
    </p:spTree>
    <p:extLst>
      <p:ext uri="{BB962C8B-B14F-4D97-AF65-F5344CB8AC3E}">
        <p14:creationId xmlns:p14="http://schemas.microsoft.com/office/powerpoint/2010/main" val="318360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9BB0-BD04-007C-115B-2DE2FF18375E}"/>
              </a:ext>
            </a:extLst>
          </p:cNvPr>
          <p:cNvSpPr>
            <a:spLocks noGrp="1"/>
          </p:cNvSpPr>
          <p:nvPr>
            <p:ph type="title"/>
          </p:nvPr>
        </p:nvSpPr>
        <p:spPr>
          <a:xfrm>
            <a:off x="224010" y="274638"/>
            <a:ext cx="10972800" cy="704417"/>
          </a:xfrm>
        </p:spPr>
        <p:txBody>
          <a:bodyPr/>
          <a:lstStyle/>
          <a:p>
            <a:r>
              <a:rPr lang="en-US" dirty="0"/>
              <a:t>JVRD Review Example:</a:t>
            </a:r>
          </a:p>
        </p:txBody>
      </p:sp>
      <p:pic>
        <p:nvPicPr>
          <p:cNvPr id="5" name="Content Placeholder 4" descr="A screenshot of a test&#10;&#10;Description automatically generated">
            <a:extLst>
              <a:ext uri="{FF2B5EF4-FFF2-40B4-BE49-F238E27FC236}">
                <a16:creationId xmlns:a16="http://schemas.microsoft.com/office/drawing/2014/main" id="{B77CB281-491D-ED06-57D2-DEA7114DF7F3}"/>
              </a:ext>
            </a:extLst>
          </p:cNvPr>
          <p:cNvPicPr>
            <a:picLocks noGrp="1" noChangeAspect="1"/>
          </p:cNvPicPr>
          <p:nvPr>
            <p:ph sz="half" idx="2"/>
          </p:nvPr>
        </p:nvPicPr>
        <p:blipFill rotWithShape="1">
          <a:blip r:embed="rId2"/>
          <a:srcRect l="758" t="2528" r="1695" b="14372"/>
          <a:stretch/>
        </p:blipFill>
        <p:spPr>
          <a:xfrm>
            <a:off x="2115235" y="1200838"/>
            <a:ext cx="6122434" cy="4754880"/>
          </a:xfrm>
          <a:prstGeom prst="rect">
            <a:avLst/>
          </a:prstGeom>
          <a:effectLst>
            <a:innerShdw blurRad="114300">
              <a:prstClr val="black"/>
            </a:innerShdw>
          </a:effectLst>
        </p:spPr>
      </p:pic>
    </p:spTree>
    <p:extLst>
      <p:ext uri="{BB962C8B-B14F-4D97-AF65-F5344CB8AC3E}">
        <p14:creationId xmlns:p14="http://schemas.microsoft.com/office/powerpoint/2010/main" val="341521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1BC8-4731-2116-9828-CD23E38BC414}"/>
              </a:ext>
            </a:extLst>
          </p:cNvPr>
          <p:cNvSpPr>
            <a:spLocks noGrp="1"/>
          </p:cNvSpPr>
          <p:nvPr>
            <p:ph type="title"/>
          </p:nvPr>
        </p:nvSpPr>
        <p:spPr/>
        <p:txBody>
          <a:bodyPr/>
          <a:lstStyle/>
          <a:p>
            <a:r>
              <a:rPr lang="en-US" dirty="0"/>
              <a:t>JVRD Review Example:</a:t>
            </a:r>
          </a:p>
        </p:txBody>
      </p:sp>
      <p:pic>
        <p:nvPicPr>
          <p:cNvPr id="5" name="Picture 4" descr="A screenshot of a computer&#10;&#10;Description automatically generated">
            <a:extLst>
              <a:ext uri="{FF2B5EF4-FFF2-40B4-BE49-F238E27FC236}">
                <a16:creationId xmlns:a16="http://schemas.microsoft.com/office/drawing/2014/main" id="{5371F26D-0283-5ECC-0865-91813427A0D2}"/>
              </a:ext>
            </a:extLst>
          </p:cNvPr>
          <p:cNvPicPr>
            <a:picLocks noChangeAspect="1"/>
          </p:cNvPicPr>
          <p:nvPr/>
        </p:nvPicPr>
        <p:blipFill rotWithShape="1">
          <a:blip r:embed="rId2"/>
          <a:srcRect l="1970" t="1194" r="2192" b="7380"/>
          <a:stretch/>
        </p:blipFill>
        <p:spPr>
          <a:xfrm>
            <a:off x="2181339" y="1090670"/>
            <a:ext cx="5669280" cy="5045256"/>
          </a:xfrm>
          <a:prstGeom prst="rect">
            <a:avLst/>
          </a:prstGeom>
          <a:effectLst>
            <a:innerShdw blurRad="114300">
              <a:prstClr val="black"/>
            </a:innerShdw>
          </a:effectLst>
        </p:spPr>
      </p:pic>
      <p:sp>
        <p:nvSpPr>
          <p:cNvPr id="6" name="Rectangle: Beveled 5">
            <a:extLst>
              <a:ext uri="{FF2B5EF4-FFF2-40B4-BE49-F238E27FC236}">
                <a16:creationId xmlns:a16="http://schemas.microsoft.com/office/drawing/2014/main" id="{99BCD9D1-9C25-4917-9DD7-AEBCE3D1524D}"/>
              </a:ext>
            </a:extLst>
          </p:cNvPr>
          <p:cNvSpPr/>
          <p:nvPr/>
        </p:nvSpPr>
        <p:spPr>
          <a:xfrm>
            <a:off x="8148021" y="3508469"/>
            <a:ext cx="3434379" cy="1647825"/>
          </a:xfrm>
          <a:prstGeom prst="bevel">
            <a:avLst>
              <a:gd name="adj" fmla="val 4862"/>
            </a:avLst>
          </a:prstGeom>
        </p:spPr>
        <p:style>
          <a:lnRef idx="1">
            <a:schemeClr val="accent1"/>
          </a:lnRef>
          <a:fillRef idx="3">
            <a:schemeClr val="accent1"/>
          </a:fillRef>
          <a:effectRef idx="2">
            <a:schemeClr val="accent1"/>
          </a:effectRef>
          <a:fontRef idx="minor">
            <a:schemeClr val="lt1"/>
          </a:fontRef>
        </p:style>
        <p:txBody>
          <a:bodyPr tIns="91440" bIns="91440" rtlCol="0" anchor="t"/>
          <a:lstStyle/>
          <a:p>
            <a:r>
              <a:rPr lang="en-US" sz="1600" b="1" i="1" dirty="0">
                <a:solidFill>
                  <a:schemeClr val="bg1"/>
                </a:solidFill>
                <a:latin typeface="Arial" panose="020B0604020202020204" pitchFamily="34" charset="0"/>
                <a:cs typeface="Arial" panose="020B0604020202020204" pitchFamily="34" charset="0"/>
              </a:rPr>
              <a:t>Tip:</a:t>
            </a:r>
          </a:p>
          <a:p>
            <a:r>
              <a:rPr lang="en-US" sz="1600" i="1" dirty="0">
                <a:solidFill>
                  <a:schemeClr val="bg1"/>
                </a:solidFill>
                <a:latin typeface="Arial" panose="020B0604020202020204" pitchFamily="34" charset="0"/>
                <a:cs typeface="Arial" panose="020B0604020202020204" pitchFamily="34" charset="0"/>
              </a:rPr>
              <a:t>Number your comments – this will make it easier for you to find, and for the editor to read through.</a:t>
            </a:r>
          </a:p>
        </p:txBody>
      </p:sp>
      <p:sp>
        <p:nvSpPr>
          <p:cNvPr id="18" name="Rectangle: Beveled 17">
            <a:extLst>
              <a:ext uri="{FF2B5EF4-FFF2-40B4-BE49-F238E27FC236}">
                <a16:creationId xmlns:a16="http://schemas.microsoft.com/office/drawing/2014/main" id="{16CBD7E5-AE0C-D0FC-BC7E-60071B6499B7}"/>
              </a:ext>
            </a:extLst>
          </p:cNvPr>
          <p:cNvSpPr/>
          <p:nvPr/>
        </p:nvSpPr>
        <p:spPr>
          <a:xfrm>
            <a:off x="8148021" y="1335796"/>
            <a:ext cx="3434379" cy="1647825"/>
          </a:xfrm>
          <a:prstGeom prst="bevel">
            <a:avLst>
              <a:gd name="adj" fmla="val 4862"/>
            </a:avLst>
          </a:prstGeom>
        </p:spPr>
        <p:style>
          <a:lnRef idx="1">
            <a:schemeClr val="accent1"/>
          </a:lnRef>
          <a:fillRef idx="3">
            <a:schemeClr val="accent1"/>
          </a:fillRef>
          <a:effectRef idx="2">
            <a:schemeClr val="accent1"/>
          </a:effectRef>
          <a:fontRef idx="minor">
            <a:schemeClr val="lt1"/>
          </a:fontRef>
        </p:style>
        <p:txBody>
          <a:bodyPr tIns="91440" bIns="91440" rtlCol="0" anchor="t"/>
          <a:lstStyle/>
          <a:p>
            <a:r>
              <a:rPr lang="en-US" b="1" i="1" dirty="0">
                <a:solidFill>
                  <a:schemeClr val="bg1"/>
                </a:solidFill>
                <a:latin typeface="Arial" panose="020B0604020202020204" pitchFamily="34" charset="0"/>
                <a:cs typeface="Arial" panose="020B0604020202020204" pitchFamily="34" charset="0"/>
              </a:rPr>
              <a:t>Be as specific and detailed as you can; brief comments to an Editor will not help them make a decision.</a:t>
            </a: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23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6CAFD-98A5-1588-CA6E-C0B7DA22E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3D233-8D65-5287-15D3-B717D09E8F3C}"/>
              </a:ext>
            </a:extLst>
          </p:cNvPr>
          <p:cNvSpPr>
            <a:spLocks noGrp="1"/>
          </p:cNvSpPr>
          <p:nvPr>
            <p:ph type="title"/>
          </p:nvPr>
        </p:nvSpPr>
        <p:spPr>
          <a:xfrm>
            <a:off x="609600" y="274638"/>
            <a:ext cx="10972800" cy="704417"/>
          </a:xfrm>
        </p:spPr>
        <p:txBody>
          <a:bodyPr/>
          <a:lstStyle/>
          <a:p>
            <a:r>
              <a:rPr lang="en-US" dirty="0"/>
              <a:t>Agenda</a:t>
            </a:r>
          </a:p>
        </p:txBody>
      </p:sp>
      <p:sp>
        <p:nvSpPr>
          <p:cNvPr id="3" name="Subtitle 2">
            <a:extLst>
              <a:ext uri="{FF2B5EF4-FFF2-40B4-BE49-F238E27FC236}">
                <a16:creationId xmlns:a16="http://schemas.microsoft.com/office/drawing/2014/main" id="{978C135A-8901-016D-2FD0-377F5FC16E97}"/>
              </a:ext>
            </a:extLst>
          </p:cNvPr>
          <p:cNvSpPr>
            <a:spLocks noGrp="1"/>
          </p:cNvSpPr>
          <p:nvPr>
            <p:ph idx="1"/>
          </p:nvPr>
        </p:nvSpPr>
        <p:spPr>
          <a:xfrm>
            <a:off x="246488" y="1105288"/>
            <a:ext cx="11607661" cy="4953989"/>
          </a:xfrm>
        </p:spPr>
        <p:txBody>
          <a:bodyPr>
            <a:normAutofit/>
          </a:bodyPr>
          <a:lstStyle/>
          <a:p>
            <a:r>
              <a:rPr lang="en-GB" dirty="0"/>
              <a:t>Overview of JVRD and review process</a:t>
            </a:r>
          </a:p>
          <a:p>
            <a:endParaRPr lang="en-GB" dirty="0"/>
          </a:p>
          <a:p>
            <a:r>
              <a:rPr lang="en-GB" dirty="0"/>
              <a:t>What makes a good reviewer?</a:t>
            </a:r>
          </a:p>
          <a:p>
            <a:endParaRPr lang="en-GB" dirty="0"/>
          </a:p>
          <a:p>
            <a:r>
              <a:rPr lang="en-GB" dirty="0"/>
              <a:t>Ethics</a:t>
            </a:r>
          </a:p>
          <a:p>
            <a:endParaRPr lang="en-GB" dirty="0"/>
          </a:p>
          <a:p>
            <a:r>
              <a:rPr lang="en-GB" dirty="0"/>
              <a:t>Rewards </a:t>
            </a:r>
          </a:p>
        </p:txBody>
      </p:sp>
    </p:spTree>
    <p:extLst>
      <p:ext uri="{BB962C8B-B14F-4D97-AF65-F5344CB8AC3E}">
        <p14:creationId xmlns:p14="http://schemas.microsoft.com/office/powerpoint/2010/main" val="58169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F75A-31E2-FEDD-D0B7-8ABDB7E0F75A}"/>
              </a:ext>
            </a:extLst>
          </p:cNvPr>
          <p:cNvSpPr>
            <a:spLocks noGrp="1"/>
          </p:cNvSpPr>
          <p:nvPr>
            <p:ph type="title"/>
          </p:nvPr>
        </p:nvSpPr>
        <p:spPr>
          <a:xfrm>
            <a:off x="609600" y="90646"/>
            <a:ext cx="10972800" cy="704417"/>
          </a:xfrm>
        </p:spPr>
        <p:txBody>
          <a:bodyPr/>
          <a:lstStyle/>
          <a:p>
            <a:r>
              <a:rPr kumimoji="0" lang="en-US" sz="3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JVRD Review Example:</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60E23331-FFC5-4069-03FA-AF7DD6696C17}"/>
              </a:ext>
            </a:extLst>
          </p:cNvPr>
          <p:cNvPicPr>
            <a:picLocks noGrp="1" noChangeAspect="1"/>
          </p:cNvPicPr>
          <p:nvPr>
            <p:ph sz="half" idx="2"/>
          </p:nvPr>
        </p:nvPicPr>
        <p:blipFill rotWithShape="1">
          <a:blip r:embed="rId2"/>
          <a:srcRect l="2631" t="1790" r="880" b="1798"/>
          <a:stretch/>
        </p:blipFill>
        <p:spPr>
          <a:xfrm>
            <a:off x="2638906" y="1723108"/>
            <a:ext cx="6035040" cy="4654555"/>
          </a:xfrm>
          <a:prstGeom prst="rect">
            <a:avLst/>
          </a:prstGeom>
          <a:effectLst>
            <a:innerShdw blurRad="114300">
              <a:prstClr val="black"/>
            </a:innerShdw>
          </a:effectLst>
        </p:spPr>
      </p:pic>
      <p:pic>
        <p:nvPicPr>
          <p:cNvPr id="6" name="Picture 5" descr="A screenshot of a survey&#10;&#10;Description automatically generated">
            <a:extLst>
              <a:ext uri="{FF2B5EF4-FFF2-40B4-BE49-F238E27FC236}">
                <a16:creationId xmlns:a16="http://schemas.microsoft.com/office/drawing/2014/main" id="{419F5B7F-8156-674A-E06E-76D87934FEA9}"/>
              </a:ext>
            </a:extLst>
          </p:cNvPr>
          <p:cNvPicPr>
            <a:picLocks noChangeAspect="1"/>
          </p:cNvPicPr>
          <p:nvPr/>
        </p:nvPicPr>
        <p:blipFill rotWithShape="1">
          <a:blip r:embed="rId3"/>
          <a:srcRect l="2009" t="77188" r="2718" b="2262"/>
          <a:stretch/>
        </p:blipFill>
        <p:spPr>
          <a:xfrm>
            <a:off x="2638906" y="783956"/>
            <a:ext cx="6035040" cy="939152"/>
          </a:xfrm>
          <a:prstGeom prst="rect">
            <a:avLst/>
          </a:prstGeom>
          <a:effectLst>
            <a:innerShdw blurRad="114300">
              <a:prstClr val="black"/>
            </a:innerShdw>
          </a:effectLst>
        </p:spPr>
      </p:pic>
    </p:spTree>
    <p:extLst>
      <p:ext uri="{BB962C8B-B14F-4D97-AF65-F5344CB8AC3E}">
        <p14:creationId xmlns:p14="http://schemas.microsoft.com/office/powerpoint/2010/main" val="239798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8F54B11-54C8-B382-800B-A92E98AF5EEB}"/>
              </a:ext>
            </a:extLst>
          </p:cNvPr>
          <p:cNvSpPr>
            <a:spLocks noGrp="1"/>
          </p:cNvSpPr>
          <p:nvPr>
            <p:ph type="title"/>
          </p:nvPr>
        </p:nvSpPr>
        <p:spPr>
          <a:xfrm>
            <a:off x="609600" y="274638"/>
            <a:ext cx="10972800" cy="704417"/>
          </a:xfrm>
        </p:spPr>
        <p:txBody>
          <a:bodyPr/>
          <a:lstStyle/>
          <a:p>
            <a:r>
              <a:rPr lang="en-US" dirty="0"/>
              <a:t>Making a recommendation</a:t>
            </a:r>
          </a:p>
        </p:txBody>
      </p:sp>
      <p:sp>
        <p:nvSpPr>
          <p:cNvPr id="16" name="Content Placeholder 15">
            <a:extLst>
              <a:ext uri="{FF2B5EF4-FFF2-40B4-BE49-F238E27FC236}">
                <a16:creationId xmlns:a16="http://schemas.microsoft.com/office/drawing/2014/main" id="{DDB8F953-AAE6-B230-DA55-D0396A1AA036}"/>
              </a:ext>
            </a:extLst>
          </p:cNvPr>
          <p:cNvSpPr>
            <a:spLocks noGrp="1"/>
          </p:cNvSpPr>
          <p:nvPr>
            <p:ph sz="half" idx="2"/>
          </p:nvPr>
        </p:nvSpPr>
        <p:spPr>
          <a:xfrm>
            <a:off x="524429" y="1073433"/>
            <a:ext cx="11748361" cy="5065712"/>
          </a:xfrm>
        </p:spPr>
        <p:txBody>
          <a:bodyPr/>
          <a:lstStyle/>
          <a:p>
            <a:r>
              <a:rPr lang="en-US" sz="2800" b="0" dirty="0"/>
              <a:t>We will ask you to recommend whether a paper should be accepted, rejected or revised (major or minor revisions), and you may be asked to look over the changes made to a paper to ensure that improvements have been adequately made. </a:t>
            </a:r>
          </a:p>
          <a:p>
            <a:pPr marL="0" indent="0">
              <a:buNone/>
            </a:pPr>
            <a:endParaRPr lang="en-US" sz="2800" b="0" dirty="0"/>
          </a:p>
          <a:p>
            <a:r>
              <a:rPr lang="en-US" sz="2800" b="0" dirty="0"/>
              <a:t>Have an overall view of the quality of the paper and consider if it is good enough to be published in the journal.</a:t>
            </a:r>
          </a:p>
        </p:txBody>
      </p:sp>
      <p:sp>
        <p:nvSpPr>
          <p:cNvPr id="13" name="TextBox 12"/>
          <p:cNvSpPr txBox="1"/>
          <p:nvPr/>
        </p:nvSpPr>
        <p:spPr>
          <a:xfrm>
            <a:off x="1637373" y="4954120"/>
            <a:ext cx="8917253" cy="369332"/>
          </a:xfrm>
          <a:prstGeom prst="rect">
            <a:avLst/>
          </a:prstGeom>
          <a:noFill/>
        </p:spPr>
        <p:txBody>
          <a:bodyPr wrap="square" rtlCol="0">
            <a:spAutoFit/>
          </a:bodyPr>
          <a:lstStyle/>
          <a:p>
            <a:r>
              <a:rPr lang="en-US" b="1" i="1" dirty="0">
                <a:solidFill>
                  <a:srgbClr val="C00000"/>
                </a:solidFill>
                <a:latin typeface="Arial" panose="020B0604020202020204" pitchFamily="34" charset="0"/>
                <a:cs typeface="Arial" panose="020B0604020202020204" pitchFamily="34" charset="0"/>
              </a:rPr>
              <a:t>Remember: </a:t>
            </a:r>
            <a:r>
              <a:rPr lang="en-US" i="1" dirty="0">
                <a:solidFill>
                  <a:srgbClr val="C00000"/>
                </a:solidFill>
                <a:latin typeface="Arial" panose="020B0604020202020204" pitchFamily="34" charset="0"/>
                <a:cs typeface="Arial" panose="020B0604020202020204" pitchFamily="34" charset="0"/>
              </a:rPr>
              <a:t>Keep all activity, content, and comments relating to the paper confidential</a:t>
            </a:r>
          </a:p>
        </p:txBody>
      </p:sp>
    </p:spTree>
    <p:extLst>
      <p:ext uri="{BB962C8B-B14F-4D97-AF65-F5344CB8AC3E}">
        <p14:creationId xmlns:p14="http://schemas.microsoft.com/office/powerpoint/2010/main" val="95605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41A2-C2C2-FDD2-19F6-E11193DADF0A}"/>
              </a:ext>
            </a:extLst>
          </p:cNvPr>
          <p:cNvSpPr>
            <a:spLocks noGrp="1"/>
          </p:cNvSpPr>
          <p:nvPr>
            <p:ph type="title"/>
          </p:nvPr>
        </p:nvSpPr>
        <p:spPr/>
        <p:txBody>
          <a:bodyPr/>
          <a:lstStyle/>
          <a:p>
            <a:r>
              <a:rPr kumimoji="0" lang="en-US" sz="3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Making a recommendation</a:t>
            </a:r>
            <a:endParaRPr lang="en-US" dirty="0"/>
          </a:p>
        </p:txBody>
      </p:sp>
      <p:sp>
        <p:nvSpPr>
          <p:cNvPr id="21" name="Content Placeholder 20">
            <a:extLst>
              <a:ext uri="{FF2B5EF4-FFF2-40B4-BE49-F238E27FC236}">
                <a16:creationId xmlns:a16="http://schemas.microsoft.com/office/drawing/2014/main" id="{BDD56F4E-F893-7549-2591-E877474FB50B}"/>
              </a:ext>
            </a:extLst>
          </p:cNvPr>
          <p:cNvSpPr>
            <a:spLocks noGrp="1"/>
          </p:cNvSpPr>
          <p:nvPr>
            <p:ph sz="half" idx="2"/>
          </p:nvPr>
        </p:nvSpPr>
        <p:spPr>
          <a:xfrm>
            <a:off x="609600" y="979055"/>
            <a:ext cx="10972800" cy="5065712"/>
          </a:xfrm>
        </p:spPr>
        <p:txBody>
          <a:bodyPr/>
          <a:lstStyle/>
          <a:p>
            <a:pPr marL="0" indent="0">
              <a:buNone/>
            </a:pPr>
            <a:r>
              <a:rPr lang="en-US" sz="2000" dirty="0"/>
              <a:t>Issues to consider:</a:t>
            </a:r>
          </a:p>
          <a:p>
            <a:r>
              <a:rPr lang="en-US" b="0" dirty="0"/>
              <a:t>Are there major flaws, i.e. factual errors?</a:t>
            </a:r>
          </a:p>
          <a:p>
            <a:endParaRPr lang="en-US" b="0" dirty="0"/>
          </a:p>
          <a:p>
            <a:r>
              <a:rPr lang="en-US" b="0" dirty="0"/>
              <a:t>Is language assistance needed to enhance readability?</a:t>
            </a:r>
          </a:p>
          <a:p>
            <a:pPr marL="0" indent="0">
              <a:buNone/>
            </a:pPr>
            <a:endParaRPr lang="en-US" b="0" dirty="0"/>
          </a:p>
          <a:p>
            <a:r>
              <a:rPr lang="en-US" b="0" dirty="0"/>
              <a:t>Are there problems with the presentation of the data or arguments?</a:t>
            </a:r>
          </a:p>
          <a:p>
            <a:pPr marL="0" indent="0">
              <a:buNone/>
            </a:pPr>
            <a:endParaRPr lang="en-US" b="0" dirty="0"/>
          </a:p>
          <a:p>
            <a:r>
              <a:rPr lang="en-US" b="0" dirty="0"/>
              <a:t>Is any of the information unclear or ambiguous?</a:t>
            </a:r>
          </a:p>
          <a:p>
            <a:pPr marL="0" indent="0">
              <a:buNone/>
            </a:pPr>
            <a:endParaRPr lang="en-US" b="0" dirty="0"/>
          </a:p>
          <a:p>
            <a:r>
              <a:rPr lang="en-US" b="0" dirty="0"/>
              <a:t>Has similar work been published?</a:t>
            </a:r>
          </a:p>
          <a:p>
            <a:pPr marL="0" indent="0">
              <a:buNone/>
            </a:pPr>
            <a:endParaRPr lang="en-US" b="0" dirty="0"/>
          </a:p>
          <a:p>
            <a:r>
              <a:rPr lang="en-US" b="0" dirty="0"/>
              <a:t>Are there ethical issues?</a:t>
            </a:r>
          </a:p>
        </p:txBody>
      </p:sp>
    </p:spTree>
    <p:extLst>
      <p:ext uri="{BB962C8B-B14F-4D97-AF65-F5344CB8AC3E}">
        <p14:creationId xmlns:p14="http://schemas.microsoft.com/office/powerpoint/2010/main" val="369492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4608-3DD4-782F-0318-D990510DEB24}"/>
              </a:ext>
            </a:extLst>
          </p:cNvPr>
          <p:cNvSpPr>
            <a:spLocks noGrp="1"/>
          </p:cNvSpPr>
          <p:nvPr>
            <p:ph type="title"/>
          </p:nvPr>
        </p:nvSpPr>
        <p:spPr/>
        <p:txBody>
          <a:bodyPr/>
          <a:lstStyle/>
          <a:p>
            <a:r>
              <a:rPr lang="en-US" dirty="0"/>
              <a:t>Reviewer-in-Training Mentoring Initiative:</a:t>
            </a:r>
          </a:p>
        </p:txBody>
      </p:sp>
      <p:pic>
        <p:nvPicPr>
          <p:cNvPr id="5" name="Picture 4" descr="A screenshot of a computer screen&#10;&#10;Description automatically generated">
            <a:extLst>
              <a:ext uri="{FF2B5EF4-FFF2-40B4-BE49-F238E27FC236}">
                <a16:creationId xmlns:a16="http://schemas.microsoft.com/office/drawing/2014/main" id="{5D399604-97B7-7A69-4AA9-3D248077F875}"/>
              </a:ext>
            </a:extLst>
          </p:cNvPr>
          <p:cNvPicPr>
            <a:picLocks noChangeAspect="1"/>
          </p:cNvPicPr>
          <p:nvPr/>
        </p:nvPicPr>
        <p:blipFill rotWithShape="1">
          <a:blip r:embed="rId2"/>
          <a:srcRect l="1745" t="675" r="2054" b="11304"/>
          <a:stretch/>
        </p:blipFill>
        <p:spPr>
          <a:xfrm>
            <a:off x="2401675" y="979055"/>
            <a:ext cx="6130348" cy="5303520"/>
          </a:xfrm>
          <a:prstGeom prst="rect">
            <a:avLst/>
          </a:prstGeom>
          <a:effectLst>
            <a:innerShdw blurRad="114300">
              <a:prstClr val="black"/>
            </a:innerShdw>
          </a:effectLst>
        </p:spPr>
      </p:pic>
    </p:spTree>
    <p:extLst>
      <p:ext uri="{BB962C8B-B14F-4D97-AF65-F5344CB8AC3E}">
        <p14:creationId xmlns:p14="http://schemas.microsoft.com/office/powerpoint/2010/main" val="203324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D49E-64F8-9294-3B58-D8334C9A27EF}"/>
              </a:ext>
            </a:extLst>
          </p:cNvPr>
          <p:cNvSpPr>
            <a:spLocks noGrp="1"/>
          </p:cNvSpPr>
          <p:nvPr>
            <p:ph type="title"/>
          </p:nvPr>
        </p:nvSpPr>
        <p:spPr/>
        <p:txBody>
          <a:bodyPr/>
          <a:lstStyle/>
          <a:p>
            <a:r>
              <a:rPr kumimoji="0" lang="en-US" sz="3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Reviewer-in-Training Mentoring Initiative:</a:t>
            </a:r>
            <a:endParaRPr lang="en-US" dirty="0"/>
          </a:p>
        </p:txBody>
      </p:sp>
      <p:pic>
        <p:nvPicPr>
          <p:cNvPr id="4" name="Content Placeholder 3" descr="A screenshot of a survey&#10;&#10;Description automatically generated">
            <a:extLst>
              <a:ext uri="{FF2B5EF4-FFF2-40B4-BE49-F238E27FC236}">
                <a16:creationId xmlns:a16="http://schemas.microsoft.com/office/drawing/2014/main" id="{8BAD9087-8738-9BDF-5B7D-9E3D8B2A37FC}"/>
              </a:ext>
            </a:extLst>
          </p:cNvPr>
          <p:cNvPicPr>
            <a:picLocks noGrp="1" noChangeAspect="1"/>
          </p:cNvPicPr>
          <p:nvPr>
            <p:ph idx="1"/>
          </p:nvPr>
        </p:nvPicPr>
        <p:blipFill rotWithShape="1">
          <a:blip r:embed="rId2"/>
          <a:srcRect l="2151" t="1013" r="2471" b="30293"/>
          <a:stretch/>
        </p:blipFill>
        <p:spPr>
          <a:xfrm>
            <a:off x="1894902" y="1263242"/>
            <a:ext cx="7821976" cy="4331516"/>
          </a:xfrm>
          <a:prstGeom prst="rect">
            <a:avLst/>
          </a:prstGeom>
          <a:effectLst>
            <a:innerShdw blurRad="114300">
              <a:prstClr val="black"/>
            </a:innerShdw>
          </a:effectLst>
        </p:spPr>
      </p:pic>
    </p:spTree>
    <p:extLst>
      <p:ext uri="{BB962C8B-B14F-4D97-AF65-F5344CB8AC3E}">
        <p14:creationId xmlns:p14="http://schemas.microsoft.com/office/powerpoint/2010/main" val="502558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rmAutofit/>
          </a:bodyPr>
          <a:lstStyle/>
          <a:p>
            <a:r>
              <a:rPr lang="de-CH" dirty="0"/>
              <a:t>What makes a good reviewer?</a:t>
            </a:r>
            <a:endParaRPr lang="en-US" dirty="0"/>
          </a:p>
        </p:txBody>
      </p:sp>
      <p:sp>
        <p:nvSpPr>
          <p:cNvPr id="8" name="Content Placeholder 7"/>
          <p:cNvSpPr>
            <a:spLocks noGrp="1"/>
          </p:cNvSpPr>
          <p:nvPr>
            <p:ph idx="1"/>
          </p:nvPr>
        </p:nvSpPr>
        <p:spPr>
          <a:xfrm>
            <a:off x="379413" y="1116013"/>
            <a:ext cx="11551853" cy="5010150"/>
          </a:xfrm>
        </p:spPr>
        <p:txBody>
          <a:bodyPr>
            <a:normAutofit/>
          </a:bodyPr>
          <a:lstStyle/>
          <a:p>
            <a:pPr marL="0" indent="0">
              <a:buNone/>
            </a:pPr>
            <a:r>
              <a:rPr lang="en-US" dirty="0"/>
              <a:t>Consider:</a:t>
            </a:r>
          </a:p>
          <a:p>
            <a:pPr lvl="1"/>
            <a:r>
              <a:rPr lang="en-US" dirty="0"/>
              <a:t>Turnaround times</a:t>
            </a:r>
          </a:p>
          <a:p>
            <a:pPr marL="457200" lvl="1" indent="0">
              <a:buNone/>
            </a:pPr>
            <a:endParaRPr lang="en-US" dirty="0"/>
          </a:p>
          <a:p>
            <a:pPr lvl="1"/>
            <a:r>
              <a:rPr lang="en-US" dirty="0"/>
              <a:t>Assessment of science</a:t>
            </a:r>
          </a:p>
          <a:p>
            <a:pPr marL="457200" lvl="1" indent="0">
              <a:buNone/>
            </a:pPr>
            <a:endParaRPr lang="en-US" dirty="0"/>
          </a:p>
          <a:p>
            <a:pPr lvl="1"/>
            <a:r>
              <a:rPr lang="en-US" dirty="0"/>
              <a:t>Looking at the number and quality of tables, figures, references</a:t>
            </a:r>
          </a:p>
          <a:p>
            <a:pPr marL="457200" lvl="1" indent="0">
              <a:buNone/>
            </a:pPr>
            <a:endParaRPr lang="en-US" dirty="0"/>
          </a:p>
          <a:p>
            <a:pPr lvl="1"/>
            <a:r>
              <a:rPr lang="en-US" dirty="0"/>
              <a:t>Quality of English</a:t>
            </a:r>
          </a:p>
        </p:txBody>
      </p:sp>
    </p:spTree>
    <p:extLst>
      <p:ext uri="{BB962C8B-B14F-4D97-AF65-F5344CB8AC3E}">
        <p14:creationId xmlns:p14="http://schemas.microsoft.com/office/powerpoint/2010/main" val="339241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rmAutofit/>
          </a:bodyPr>
          <a:lstStyle/>
          <a:p>
            <a:r>
              <a:rPr lang="de-CH" dirty="0"/>
              <a:t>What makes a good reviewer?</a:t>
            </a:r>
            <a:endParaRPr lang="en-US" dirty="0"/>
          </a:p>
        </p:txBody>
      </p:sp>
      <p:sp>
        <p:nvSpPr>
          <p:cNvPr id="8" name="Content Placeholder 7"/>
          <p:cNvSpPr>
            <a:spLocks noGrp="1"/>
          </p:cNvSpPr>
          <p:nvPr>
            <p:ph idx="1"/>
          </p:nvPr>
        </p:nvSpPr>
        <p:spPr>
          <a:xfrm>
            <a:off x="378691" y="1116305"/>
            <a:ext cx="11453091" cy="5009859"/>
          </a:xfrm>
        </p:spPr>
        <p:txBody>
          <a:bodyPr>
            <a:normAutofit fontScale="92500" lnSpcReduction="10000"/>
          </a:bodyPr>
          <a:lstStyle/>
          <a:p>
            <a:r>
              <a:rPr lang="en-US" dirty="0"/>
              <a:t>Provides an overview of paper’s suitability for publication</a:t>
            </a:r>
          </a:p>
          <a:p>
            <a:pPr marL="0" indent="0">
              <a:buNone/>
            </a:pPr>
            <a:endParaRPr lang="en-US" dirty="0"/>
          </a:p>
          <a:p>
            <a:r>
              <a:rPr lang="en-US" dirty="0"/>
              <a:t>Offers substantial and detailed feedback</a:t>
            </a:r>
          </a:p>
          <a:p>
            <a:pPr marL="0" indent="0">
              <a:buNone/>
            </a:pPr>
            <a:endParaRPr lang="en-US" dirty="0"/>
          </a:p>
          <a:p>
            <a:r>
              <a:rPr lang="en-US" dirty="0"/>
              <a:t>Comments are easy to read and understand and in logical order</a:t>
            </a:r>
          </a:p>
          <a:p>
            <a:pPr marL="0" indent="0">
              <a:buNone/>
            </a:pPr>
            <a:endParaRPr lang="en-US" dirty="0"/>
          </a:p>
          <a:p>
            <a:r>
              <a:rPr lang="en-US" dirty="0"/>
              <a:t>Specifies edits required</a:t>
            </a:r>
          </a:p>
          <a:p>
            <a:pPr marL="0" indent="0">
              <a:buNone/>
            </a:pPr>
            <a:endParaRPr lang="en-US" dirty="0"/>
          </a:p>
          <a:p>
            <a:r>
              <a:rPr lang="en-US" dirty="0"/>
              <a:t>Points out good as well as bad (helps authors with their revisions)</a:t>
            </a:r>
          </a:p>
        </p:txBody>
      </p:sp>
    </p:spTree>
    <p:extLst>
      <p:ext uri="{BB962C8B-B14F-4D97-AF65-F5344CB8AC3E}">
        <p14:creationId xmlns:p14="http://schemas.microsoft.com/office/powerpoint/2010/main" val="64868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1093986" cy="704417"/>
          </a:xfrm>
        </p:spPr>
        <p:txBody>
          <a:bodyPr>
            <a:normAutofit/>
          </a:bodyPr>
          <a:lstStyle/>
          <a:p>
            <a:r>
              <a:rPr lang="de-CH" dirty="0"/>
              <a:t>What makes a reviewer «ineffectual»?</a:t>
            </a:r>
            <a:endParaRPr lang="en-US" dirty="0"/>
          </a:p>
        </p:txBody>
      </p:sp>
      <p:sp>
        <p:nvSpPr>
          <p:cNvPr id="8" name="Content Placeholder 7"/>
          <p:cNvSpPr>
            <a:spLocks noGrp="1"/>
          </p:cNvSpPr>
          <p:nvPr>
            <p:ph idx="1"/>
          </p:nvPr>
        </p:nvSpPr>
        <p:spPr>
          <a:xfrm>
            <a:off x="379412" y="1116013"/>
            <a:ext cx="10972799" cy="5010150"/>
          </a:xfrm>
        </p:spPr>
        <p:txBody>
          <a:bodyPr>
            <a:normAutofit/>
          </a:bodyPr>
          <a:lstStyle/>
          <a:p>
            <a:r>
              <a:rPr lang="en-US" dirty="0"/>
              <a:t>Lacks detail</a:t>
            </a:r>
          </a:p>
          <a:p>
            <a:pPr marL="0" indent="0">
              <a:buNone/>
            </a:pPr>
            <a:endParaRPr lang="en-US" dirty="0"/>
          </a:p>
          <a:p>
            <a:r>
              <a:rPr lang="en-US" dirty="0"/>
              <a:t>Doesn’t justify decisions</a:t>
            </a:r>
          </a:p>
          <a:p>
            <a:pPr marL="0" indent="0">
              <a:buNone/>
            </a:pPr>
            <a:endParaRPr lang="en-US" dirty="0"/>
          </a:p>
          <a:p>
            <a:r>
              <a:rPr lang="en-US" dirty="0"/>
              <a:t>Recommendations don’t reflect comments</a:t>
            </a:r>
          </a:p>
          <a:p>
            <a:pPr marL="0" indent="0">
              <a:buNone/>
            </a:pPr>
            <a:endParaRPr lang="en-US" dirty="0"/>
          </a:p>
          <a:p>
            <a:r>
              <a:rPr lang="en-US" dirty="0"/>
              <a:t>Descriptive with no evaluation of content</a:t>
            </a:r>
          </a:p>
        </p:txBody>
      </p:sp>
      <p:pic>
        <p:nvPicPr>
          <p:cNvPr id="11" name="Picture 10"/>
          <p:cNvPicPr>
            <a:picLocks noChangeAspect="1"/>
          </p:cNvPicPr>
          <p:nvPr/>
        </p:nvPicPr>
        <p:blipFill>
          <a:blip r:embed="rId3"/>
          <a:stretch>
            <a:fillRect/>
          </a:stretch>
        </p:blipFill>
        <p:spPr>
          <a:xfrm>
            <a:off x="8546646" y="1413468"/>
            <a:ext cx="3156940" cy="3643181"/>
          </a:xfrm>
          <a:prstGeom prst="rect">
            <a:avLst/>
          </a:prstGeom>
        </p:spPr>
      </p:pic>
    </p:spTree>
    <p:extLst>
      <p:ext uri="{BB962C8B-B14F-4D97-AF65-F5344CB8AC3E}">
        <p14:creationId xmlns:p14="http://schemas.microsoft.com/office/powerpoint/2010/main" val="542334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4F18AE8-2437-C4E5-2EBE-537EFB7D6517}"/>
              </a:ext>
            </a:extLst>
          </p:cNvPr>
          <p:cNvSpPr>
            <a:spLocks noGrp="1"/>
          </p:cNvSpPr>
          <p:nvPr>
            <p:ph type="title"/>
          </p:nvPr>
        </p:nvSpPr>
        <p:spPr>
          <a:xfrm>
            <a:off x="609600" y="86227"/>
            <a:ext cx="11342556" cy="704417"/>
          </a:xfrm>
        </p:spPr>
        <p:txBody>
          <a:bodyPr/>
          <a:lstStyle/>
          <a:p>
            <a:r>
              <a:rPr lang="en-US" dirty="0"/>
              <a:t>What Does a Good Review Look Like?</a:t>
            </a:r>
          </a:p>
        </p:txBody>
      </p:sp>
      <p:sp>
        <p:nvSpPr>
          <p:cNvPr id="17" name="Content Placeholder 16">
            <a:extLst>
              <a:ext uri="{FF2B5EF4-FFF2-40B4-BE49-F238E27FC236}">
                <a16:creationId xmlns:a16="http://schemas.microsoft.com/office/drawing/2014/main" id="{EC937028-4372-5B28-CCE5-4E7D79FF7E3C}"/>
              </a:ext>
            </a:extLst>
          </p:cNvPr>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239844" y="2043703"/>
            <a:ext cx="8672512" cy="4307025"/>
          </a:xfrm>
          <a:prstGeom prst="rect">
            <a:avLst/>
          </a:prstGeom>
          <a:ln>
            <a:solidFill>
              <a:schemeClr val="tx1"/>
            </a:solidFill>
          </a:ln>
          <a:effectLst>
            <a:innerShdw blurRad="114300">
              <a:prstClr val="black"/>
            </a:innerShdw>
          </a:effectLst>
        </p:spPr>
      </p:pic>
      <p:pic>
        <p:nvPicPr>
          <p:cNvPr id="7" name="Picture 6"/>
          <p:cNvPicPr>
            <a:picLocks noChangeAspect="1"/>
          </p:cNvPicPr>
          <p:nvPr/>
        </p:nvPicPr>
        <p:blipFill>
          <a:blip r:embed="rId4"/>
          <a:stretch>
            <a:fillRect/>
          </a:stretch>
        </p:blipFill>
        <p:spPr>
          <a:xfrm>
            <a:off x="239844" y="731836"/>
            <a:ext cx="8672512" cy="1270033"/>
          </a:xfrm>
          <a:prstGeom prst="rect">
            <a:avLst/>
          </a:prstGeom>
          <a:ln>
            <a:solidFill>
              <a:schemeClr val="tx1"/>
            </a:solidFill>
          </a:ln>
          <a:effectLst>
            <a:innerShdw blurRad="114300">
              <a:prstClr val="black"/>
            </a:innerShdw>
          </a:effectLst>
        </p:spPr>
      </p:pic>
      <p:sp>
        <p:nvSpPr>
          <p:cNvPr id="9" name="TextBox 8"/>
          <p:cNvSpPr txBox="1"/>
          <p:nvPr/>
        </p:nvSpPr>
        <p:spPr>
          <a:xfrm>
            <a:off x="10363200" y="5506388"/>
            <a:ext cx="1668904" cy="461665"/>
          </a:xfrm>
          <a:prstGeom prst="rect">
            <a:avLst/>
          </a:prstGeom>
          <a:solidFill>
            <a:schemeClr val="bg1"/>
          </a:solidFill>
        </p:spPr>
        <p:txBody>
          <a:bodyPr wrap="square" rtlCol="0">
            <a:spAutoFit/>
          </a:bodyPr>
          <a:lstStyle/>
          <a:p>
            <a:endParaRPr lang="en-GB" sz="2400" dirty="0"/>
          </a:p>
        </p:txBody>
      </p:sp>
      <p:sp>
        <p:nvSpPr>
          <p:cNvPr id="8" name="Rounded Rectangular Callout 7"/>
          <p:cNvSpPr/>
          <p:nvPr/>
        </p:nvSpPr>
        <p:spPr>
          <a:xfrm>
            <a:off x="9543737" y="1074471"/>
            <a:ext cx="2408419" cy="1203749"/>
          </a:xfrm>
          <a:prstGeom prst="wedgeRoundRectCallout">
            <a:avLst>
              <a:gd name="adj1" fmla="val -75672"/>
              <a:gd name="adj2" fmla="val 11658"/>
              <a:gd name="adj3" fmla="val 16667"/>
            </a:avLst>
          </a:prstGeom>
          <a:solidFill>
            <a:srgbClr val="002060"/>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tx1"/>
                </a:solidFill>
              </a:rPr>
              <a:t>Provides a recommended decision and backs it up</a:t>
            </a:r>
          </a:p>
        </p:txBody>
      </p:sp>
      <p:sp>
        <p:nvSpPr>
          <p:cNvPr id="10" name="Rounded Rectangular Callout 9"/>
          <p:cNvSpPr/>
          <p:nvPr/>
        </p:nvSpPr>
        <p:spPr>
          <a:xfrm>
            <a:off x="9543737" y="2688553"/>
            <a:ext cx="2408419" cy="609283"/>
          </a:xfrm>
          <a:prstGeom prst="wedgeRoundRectCallout">
            <a:avLst>
              <a:gd name="adj1" fmla="val -75672"/>
              <a:gd name="adj2" fmla="val 11658"/>
              <a:gd name="adj3" fmla="val 16667"/>
            </a:avLst>
          </a:prstGeom>
          <a:solidFill>
            <a:schemeClr val="tx2"/>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Summarizes the paper</a:t>
            </a:r>
          </a:p>
        </p:txBody>
      </p:sp>
      <p:sp>
        <p:nvSpPr>
          <p:cNvPr id="11" name="Rounded Rectangular Callout 10"/>
          <p:cNvSpPr/>
          <p:nvPr/>
        </p:nvSpPr>
        <p:spPr>
          <a:xfrm>
            <a:off x="9543737" y="3429212"/>
            <a:ext cx="2408419" cy="1238864"/>
          </a:xfrm>
          <a:prstGeom prst="wedgeRoundRectCallout">
            <a:avLst>
              <a:gd name="adj1" fmla="val -75672"/>
              <a:gd name="adj2" fmla="val 11658"/>
              <a:gd name="adj3" fmla="val 16667"/>
            </a:avLst>
          </a:prstGeom>
          <a:solidFill>
            <a:schemeClr val="accent4">
              <a:lumMod val="60000"/>
              <a:lumOff val="40000"/>
            </a:schemeClr>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Provides both positive and constructive feedback to author</a:t>
            </a:r>
          </a:p>
        </p:txBody>
      </p:sp>
      <p:sp>
        <p:nvSpPr>
          <p:cNvPr id="12" name="Rounded Rectangular Callout 11"/>
          <p:cNvSpPr/>
          <p:nvPr/>
        </p:nvSpPr>
        <p:spPr>
          <a:xfrm>
            <a:off x="9543737" y="4766873"/>
            <a:ext cx="2408419" cy="1838792"/>
          </a:xfrm>
          <a:prstGeom prst="wedgeRoundRectCallout">
            <a:avLst>
              <a:gd name="adj1" fmla="val -75672"/>
              <a:gd name="adj2" fmla="val 11658"/>
              <a:gd name="adj3" fmla="val 16667"/>
            </a:avLst>
          </a:prstGeom>
          <a:solidFill>
            <a:srgbClr val="92D050"/>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Provides specific feedback on individual sections using page numbers and lines</a:t>
            </a:r>
          </a:p>
        </p:txBody>
      </p:sp>
    </p:spTree>
    <p:extLst>
      <p:ext uri="{BB962C8B-B14F-4D97-AF65-F5344CB8AC3E}">
        <p14:creationId xmlns:p14="http://schemas.microsoft.com/office/powerpoint/2010/main" val="164527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18003" y="508455"/>
            <a:ext cx="8832173" cy="1807076"/>
          </a:xfrm>
          <a:prstGeom prst="rect">
            <a:avLst/>
          </a:prstGeom>
          <a:ln>
            <a:solidFill>
              <a:schemeClr val="tx1"/>
            </a:solidFill>
          </a:ln>
          <a:effectLst>
            <a:innerShdw blurRad="114300">
              <a:prstClr val="black"/>
            </a:innerShdw>
          </a:effectLst>
        </p:spPr>
      </p:pic>
      <p:pic>
        <p:nvPicPr>
          <p:cNvPr id="10" name="Picture 9"/>
          <p:cNvPicPr>
            <a:picLocks noChangeAspect="1"/>
          </p:cNvPicPr>
          <p:nvPr/>
        </p:nvPicPr>
        <p:blipFill>
          <a:blip r:embed="rId4"/>
          <a:stretch>
            <a:fillRect/>
          </a:stretch>
        </p:blipFill>
        <p:spPr>
          <a:xfrm>
            <a:off x="403488" y="2570363"/>
            <a:ext cx="8846688" cy="3570608"/>
          </a:xfrm>
          <a:prstGeom prst="rect">
            <a:avLst/>
          </a:prstGeom>
          <a:ln>
            <a:solidFill>
              <a:schemeClr val="tx1"/>
            </a:solidFill>
          </a:ln>
          <a:effectLst>
            <a:innerShdw blurRad="114300">
              <a:prstClr val="black"/>
            </a:innerShdw>
          </a:effectLst>
        </p:spPr>
      </p:pic>
      <p:sp>
        <p:nvSpPr>
          <p:cNvPr id="6" name="Rounded Rectangular Callout 5"/>
          <p:cNvSpPr/>
          <p:nvPr/>
        </p:nvSpPr>
        <p:spPr>
          <a:xfrm>
            <a:off x="9543737" y="2570363"/>
            <a:ext cx="2408419" cy="1327080"/>
          </a:xfrm>
          <a:prstGeom prst="wedgeRoundRectCallout">
            <a:avLst>
              <a:gd name="adj1" fmla="val -75672"/>
              <a:gd name="adj2" fmla="val 11658"/>
              <a:gd name="adj3" fmla="val 16667"/>
            </a:avLst>
          </a:prstGeom>
          <a:solidFill>
            <a:srgbClr val="002060"/>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tx1"/>
                </a:solidFill>
              </a:rPr>
              <a:t>Asks questions of the author; these will help with revisions to the paper</a:t>
            </a:r>
          </a:p>
        </p:txBody>
      </p:sp>
      <p:sp>
        <p:nvSpPr>
          <p:cNvPr id="7" name="Rounded Rectangular Callout 6"/>
          <p:cNvSpPr/>
          <p:nvPr/>
        </p:nvSpPr>
        <p:spPr>
          <a:xfrm>
            <a:off x="9543737" y="466747"/>
            <a:ext cx="2408419" cy="1838792"/>
          </a:xfrm>
          <a:prstGeom prst="wedgeRoundRectCallout">
            <a:avLst>
              <a:gd name="adj1" fmla="val -75672"/>
              <a:gd name="adj2" fmla="val 20897"/>
              <a:gd name="adj3" fmla="val 16667"/>
            </a:avLst>
          </a:prstGeom>
          <a:solidFill>
            <a:srgbClr val="92D050"/>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Provides specific feedback on individual sections using page numbers and lines</a:t>
            </a:r>
          </a:p>
        </p:txBody>
      </p:sp>
      <p:sp>
        <p:nvSpPr>
          <p:cNvPr id="11" name="Rounded Rectangular Callout 10"/>
          <p:cNvSpPr/>
          <p:nvPr/>
        </p:nvSpPr>
        <p:spPr>
          <a:xfrm>
            <a:off x="9543737" y="5476407"/>
            <a:ext cx="2408419" cy="824140"/>
          </a:xfrm>
          <a:prstGeom prst="wedgeRoundRectCallout">
            <a:avLst>
              <a:gd name="adj1" fmla="val -73598"/>
              <a:gd name="adj2" fmla="val 21283"/>
              <a:gd name="adj3" fmla="val 16667"/>
            </a:avLst>
          </a:prstGeom>
          <a:solidFill>
            <a:schemeClr val="tx2"/>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Reviewer has carefully looked at references</a:t>
            </a:r>
          </a:p>
        </p:txBody>
      </p:sp>
      <p:sp>
        <p:nvSpPr>
          <p:cNvPr id="12" name="Rounded Rectangular Callout 11"/>
          <p:cNvSpPr/>
          <p:nvPr/>
        </p:nvSpPr>
        <p:spPr>
          <a:xfrm>
            <a:off x="9543737" y="4114006"/>
            <a:ext cx="2408419" cy="1152537"/>
          </a:xfrm>
          <a:prstGeom prst="wedgeRoundRectCallout">
            <a:avLst>
              <a:gd name="adj1" fmla="val -75672"/>
              <a:gd name="adj2" fmla="val 11658"/>
              <a:gd name="adj3" fmla="val 16667"/>
            </a:avLst>
          </a:prstGeom>
          <a:solidFill>
            <a:schemeClr val="accent4">
              <a:lumMod val="60000"/>
              <a:lumOff val="40000"/>
            </a:schemeClr>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Clearly backs-up reason for recommended decision</a:t>
            </a:r>
          </a:p>
        </p:txBody>
      </p:sp>
    </p:spTree>
    <p:extLst>
      <p:ext uri="{BB962C8B-B14F-4D97-AF65-F5344CB8AC3E}">
        <p14:creationId xmlns:p14="http://schemas.microsoft.com/office/powerpoint/2010/main" val="89295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7237-641D-4BE6-301B-54EA2B0E3E57}"/>
              </a:ext>
            </a:extLst>
          </p:cNvPr>
          <p:cNvSpPr>
            <a:spLocks noGrp="1"/>
          </p:cNvSpPr>
          <p:nvPr>
            <p:ph type="title"/>
          </p:nvPr>
        </p:nvSpPr>
        <p:spPr>
          <a:xfrm>
            <a:off x="455837" y="122620"/>
            <a:ext cx="4370024" cy="704417"/>
          </a:xfrm>
        </p:spPr>
        <p:txBody>
          <a:bodyPr/>
          <a:lstStyle/>
          <a:p>
            <a:r>
              <a:rPr lang="en-US" dirty="0"/>
              <a:t>JVRD Overview:</a:t>
            </a:r>
          </a:p>
        </p:txBody>
      </p:sp>
      <p:sp>
        <p:nvSpPr>
          <p:cNvPr id="3" name="Content Placeholder 2">
            <a:extLst>
              <a:ext uri="{FF2B5EF4-FFF2-40B4-BE49-F238E27FC236}">
                <a16:creationId xmlns:a16="http://schemas.microsoft.com/office/drawing/2014/main" id="{7DE4D73B-9D74-AC1B-D611-3936CF21C5C1}"/>
              </a:ext>
            </a:extLst>
          </p:cNvPr>
          <p:cNvSpPr>
            <a:spLocks noGrp="1"/>
          </p:cNvSpPr>
          <p:nvPr>
            <p:ph idx="1"/>
          </p:nvPr>
        </p:nvSpPr>
        <p:spPr>
          <a:xfrm>
            <a:off x="69773" y="1026126"/>
            <a:ext cx="11453091" cy="2025548"/>
          </a:xfrm>
        </p:spPr>
        <p:txBody>
          <a:bodyPr/>
          <a:lstStyle/>
          <a:p>
            <a:r>
              <a:rPr lang="en-US" dirty="0"/>
              <a:t>First issue launched: January, 2017</a:t>
            </a:r>
          </a:p>
          <a:p>
            <a:r>
              <a:rPr lang="en-US" dirty="0"/>
              <a:t>Indexed in PubMed Central: March, 2023</a:t>
            </a:r>
          </a:p>
          <a:p>
            <a:r>
              <a:rPr lang="en-US" dirty="0"/>
              <a:t>JVRD Podcast Series Launched: June, 2023</a:t>
            </a:r>
          </a:p>
        </p:txBody>
      </p:sp>
      <p:pic>
        <p:nvPicPr>
          <p:cNvPr id="1026" name="B3493906-13B3-44BA-B550-7EC66582369C">
            <a:extLst>
              <a:ext uri="{FF2B5EF4-FFF2-40B4-BE49-F238E27FC236}">
                <a16:creationId xmlns:a16="http://schemas.microsoft.com/office/drawing/2014/main" id="{437FE3FF-8336-21D5-9866-B4E93187D83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8739828" y="1417320"/>
            <a:ext cx="3124946"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5C0F301-D71D-50C6-03D8-D5FCAC6CA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541" y="3051674"/>
            <a:ext cx="2834640" cy="2834640"/>
          </a:xfrm>
          <a:prstGeom prst="rect">
            <a:avLst/>
          </a:prstGeom>
        </p:spPr>
      </p:pic>
    </p:spTree>
    <p:extLst>
      <p:ext uri="{BB962C8B-B14F-4D97-AF65-F5344CB8AC3E}">
        <p14:creationId xmlns:p14="http://schemas.microsoft.com/office/powerpoint/2010/main" val="1744478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9313" y="94487"/>
            <a:ext cx="10363200" cy="692125"/>
          </a:xfrm>
        </p:spPr>
        <p:txBody>
          <a:bodyPr>
            <a:normAutofit fontScale="85000" lnSpcReduction="10000"/>
          </a:bodyPr>
          <a:lstStyle/>
          <a:p>
            <a:r>
              <a:rPr lang="en-US" b="1" dirty="0">
                <a:solidFill>
                  <a:schemeClr val="bg1"/>
                </a:solidFill>
              </a:rPr>
              <a:t>What Does an Ineffectual Review Look Like?</a:t>
            </a:r>
          </a:p>
        </p:txBody>
      </p:sp>
      <p:pic>
        <p:nvPicPr>
          <p:cNvPr id="4" name="Picture 3"/>
          <p:cNvPicPr>
            <a:picLocks noChangeAspect="1"/>
          </p:cNvPicPr>
          <p:nvPr/>
        </p:nvPicPr>
        <p:blipFill>
          <a:blip r:embed="rId3"/>
          <a:stretch>
            <a:fillRect/>
          </a:stretch>
        </p:blipFill>
        <p:spPr>
          <a:xfrm>
            <a:off x="337954" y="3977395"/>
            <a:ext cx="7438767" cy="2271545"/>
          </a:xfrm>
          <a:prstGeom prst="rect">
            <a:avLst/>
          </a:prstGeom>
          <a:effectLst>
            <a:innerShdw blurRad="114300">
              <a:prstClr val="black"/>
            </a:innerShdw>
          </a:effectLst>
        </p:spPr>
      </p:pic>
      <p:pic>
        <p:nvPicPr>
          <p:cNvPr id="7" name="Picture 6"/>
          <p:cNvPicPr>
            <a:picLocks noChangeAspect="1"/>
          </p:cNvPicPr>
          <p:nvPr/>
        </p:nvPicPr>
        <p:blipFill>
          <a:blip r:embed="rId4"/>
          <a:stretch>
            <a:fillRect/>
          </a:stretch>
        </p:blipFill>
        <p:spPr>
          <a:xfrm>
            <a:off x="432415" y="900657"/>
            <a:ext cx="5673576" cy="2906249"/>
          </a:xfrm>
          <a:prstGeom prst="rect">
            <a:avLst/>
          </a:prstGeom>
          <a:effectLst>
            <a:innerShdw blurRad="114300">
              <a:prstClr val="black"/>
            </a:innerShdw>
          </a:effectLst>
        </p:spPr>
      </p:pic>
      <p:sp>
        <p:nvSpPr>
          <p:cNvPr id="8" name="Rounded Rectangular Callout 7"/>
          <p:cNvSpPr/>
          <p:nvPr/>
        </p:nvSpPr>
        <p:spPr>
          <a:xfrm>
            <a:off x="7375160" y="2479825"/>
            <a:ext cx="4512040" cy="1327080"/>
          </a:xfrm>
          <a:prstGeom prst="wedgeRoundRectCallout">
            <a:avLst>
              <a:gd name="adj1" fmla="val -84465"/>
              <a:gd name="adj2" fmla="val -391"/>
              <a:gd name="adj3" fmla="val 16667"/>
            </a:avLst>
          </a:prstGeom>
          <a:solidFill>
            <a:srgbClr val="002060"/>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tx1"/>
                </a:solidFill>
              </a:rPr>
              <a:t>How will this help the author revise their paper?</a:t>
            </a:r>
          </a:p>
          <a:p>
            <a:pPr algn="ctr"/>
            <a:r>
              <a:rPr lang="en-GB" sz="1600" dirty="0">
                <a:solidFill>
                  <a:schemeClr val="tx1"/>
                </a:solidFill>
              </a:rPr>
              <a:t>What would reflect a better attempt?</a:t>
            </a:r>
          </a:p>
          <a:p>
            <a:pPr algn="ctr"/>
            <a:r>
              <a:rPr lang="en-GB" sz="1600" dirty="0">
                <a:solidFill>
                  <a:schemeClr val="tx1"/>
                </a:solidFill>
              </a:rPr>
              <a:t>Are there any specific published papers the author should look at?</a:t>
            </a:r>
          </a:p>
        </p:txBody>
      </p:sp>
      <p:sp>
        <p:nvSpPr>
          <p:cNvPr id="11" name="Rounded Rectangular Callout 10"/>
          <p:cNvSpPr/>
          <p:nvPr/>
        </p:nvSpPr>
        <p:spPr>
          <a:xfrm>
            <a:off x="6410792" y="945289"/>
            <a:ext cx="5476409" cy="1372967"/>
          </a:xfrm>
          <a:prstGeom prst="wedgeRoundRectCallout">
            <a:avLst>
              <a:gd name="adj1" fmla="val -75672"/>
              <a:gd name="adj2" fmla="val 20897"/>
              <a:gd name="adj3" fmla="val 16667"/>
            </a:avLst>
          </a:prstGeom>
          <a:solidFill>
            <a:srgbClr val="92D050"/>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“Seems to be fine.” </a:t>
            </a:r>
          </a:p>
          <a:p>
            <a:pPr algn="ctr"/>
            <a:r>
              <a:rPr lang="en-GB" sz="1600" dirty="0">
                <a:solidFill>
                  <a:schemeClr val="bg1"/>
                </a:solidFill>
              </a:rPr>
              <a:t>Will this help the editor make a decision?</a:t>
            </a:r>
          </a:p>
          <a:p>
            <a:pPr algn="ctr"/>
            <a:r>
              <a:rPr lang="en-GB" sz="1600" dirty="0">
                <a:solidFill>
                  <a:schemeClr val="bg1"/>
                </a:solidFill>
              </a:rPr>
              <a:t>Does this show that the reviewer has actually read and understood the paper?</a:t>
            </a:r>
          </a:p>
          <a:p>
            <a:pPr algn="ctr"/>
            <a:r>
              <a:rPr lang="en-GB" sz="1600" dirty="0">
                <a:solidFill>
                  <a:schemeClr val="bg1"/>
                </a:solidFill>
              </a:rPr>
              <a:t>Is ‘fine’ an Accept?</a:t>
            </a:r>
          </a:p>
        </p:txBody>
      </p:sp>
      <p:sp>
        <p:nvSpPr>
          <p:cNvPr id="12" name="Rounded Rectangular Callout 11"/>
          <p:cNvSpPr/>
          <p:nvPr/>
        </p:nvSpPr>
        <p:spPr>
          <a:xfrm>
            <a:off x="8134663" y="4148663"/>
            <a:ext cx="3817493" cy="792775"/>
          </a:xfrm>
          <a:prstGeom prst="wedgeRoundRectCallout">
            <a:avLst>
              <a:gd name="adj1" fmla="val -72007"/>
              <a:gd name="adj2" fmla="val 45693"/>
              <a:gd name="adj3" fmla="val 16667"/>
            </a:avLst>
          </a:prstGeom>
          <a:solidFill>
            <a:schemeClr val="accent4">
              <a:lumMod val="60000"/>
              <a:lumOff val="40000"/>
            </a:schemeClr>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How will this help the editor make a decision?</a:t>
            </a:r>
          </a:p>
        </p:txBody>
      </p:sp>
      <p:sp>
        <p:nvSpPr>
          <p:cNvPr id="13" name="Rounded Rectangular Callout 12"/>
          <p:cNvSpPr/>
          <p:nvPr/>
        </p:nvSpPr>
        <p:spPr>
          <a:xfrm>
            <a:off x="8069707" y="4941438"/>
            <a:ext cx="3817493" cy="1551323"/>
          </a:xfrm>
          <a:prstGeom prst="wedgeRoundRectCallout">
            <a:avLst>
              <a:gd name="adj1" fmla="val -73598"/>
              <a:gd name="adj2" fmla="val 21283"/>
              <a:gd name="adj3" fmla="val 16667"/>
            </a:avLst>
          </a:prstGeom>
          <a:solidFill>
            <a:schemeClr val="tx2"/>
          </a:solidFill>
          <a:ln w="44450">
            <a:noFill/>
          </a:ln>
          <a:effectLst/>
        </p:spPr>
        <p:style>
          <a:lnRef idx="1">
            <a:schemeClr val="accent1"/>
          </a:lnRef>
          <a:fillRef idx="3">
            <a:schemeClr val="accent1"/>
          </a:fillRef>
          <a:effectRef idx="2">
            <a:schemeClr val="accent1"/>
          </a:effectRef>
          <a:fontRef idx="minor">
            <a:schemeClr val="lt1"/>
          </a:fontRef>
        </p:style>
        <p:txBody>
          <a:bodyPr lIns="432000" tIns="432000" rIns="432000" bIns="432000" rtlCol="0" anchor="ctr" anchorCtr="0">
            <a:noAutofit/>
          </a:bodyPr>
          <a:lstStyle/>
          <a:p>
            <a:pPr algn="ctr"/>
            <a:r>
              <a:rPr lang="en-GB" sz="1600" dirty="0">
                <a:solidFill>
                  <a:schemeClr val="bg1"/>
                </a:solidFill>
              </a:rPr>
              <a:t>How will this help the author revise the paper?</a:t>
            </a:r>
          </a:p>
          <a:p>
            <a:pPr algn="ctr"/>
            <a:r>
              <a:rPr lang="en-GB" sz="1600" dirty="0">
                <a:solidFill>
                  <a:schemeClr val="bg1"/>
                </a:solidFill>
              </a:rPr>
              <a:t>If you received this advice as an author, would you understand it?  Would it be helpful?</a:t>
            </a:r>
          </a:p>
        </p:txBody>
      </p:sp>
      <p:pic>
        <p:nvPicPr>
          <p:cNvPr id="6" name="Picture 5"/>
          <p:cNvPicPr>
            <a:picLocks noChangeAspect="1"/>
          </p:cNvPicPr>
          <p:nvPr/>
        </p:nvPicPr>
        <p:blipFill>
          <a:blip r:embed="rId5"/>
          <a:stretch>
            <a:fillRect/>
          </a:stretch>
        </p:blipFill>
        <p:spPr>
          <a:xfrm>
            <a:off x="489313" y="2099780"/>
            <a:ext cx="1244600" cy="254000"/>
          </a:xfrm>
          <a:prstGeom prst="rect">
            <a:avLst/>
          </a:prstGeom>
        </p:spPr>
      </p:pic>
    </p:spTree>
    <p:extLst>
      <p:ext uri="{BB962C8B-B14F-4D97-AF65-F5344CB8AC3E}">
        <p14:creationId xmlns:p14="http://schemas.microsoft.com/office/powerpoint/2010/main" val="240137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167B-A2D4-31B8-FE53-B0E3255131A2}"/>
              </a:ext>
            </a:extLst>
          </p:cNvPr>
          <p:cNvSpPr>
            <a:spLocks noGrp="1"/>
          </p:cNvSpPr>
          <p:nvPr>
            <p:ph type="title"/>
          </p:nvPr>
        </p:nvSpPr>
        <p:spPr>
          <a:xfrm>
            <a:off x="378691" y="274638"/>
            <a:ext cx="10972800" cy="704417"/>
          </a:xfrm>
        </p:spPr>
        <p:txBody>
          <a:bodyPr/>
          <a:lstStyle/>
          <a:p>
            <a:r>
              <a:rPr lang="en-US" dirty="0"/>
              <a:t>Ethical Standards</a:t>
            </a:r>
          </a:p>
        </p:txBody>
      </p:sp>
      <p:sp>
        <p:nvSpPr>
          <p:cNvPr id="3" name="Content Placeholder 2">
            <a:extLst>
              <a:ext uri="{FF2B5EF4-FFF2-40B4-BE49-F238E27FC236}">
                <a16:creationId xmlns:a16="http://schemas.microsoft.com/office/drawing/2014/main" id="{8BE7A929-F05C-CFF0-A8D8-A4E361ADFD53}"/>
              </a:ext>
            </a:extLst>
          </p:cNvPr>
          <p:cNvSpPr>
            <a:spLocks noGrp="1"/>
          </p:cNvSpPr>
          <p:nvPr>
            <p:ph idx="1"/>
          </p:nvPr>
        </p:nvSpPr>
        <p:spPr/>
        <p:txBody>
          <a:bodyPr/>
          <a:lstStyle/>
          <a:p>
            <a:pPr marL="0" indent="0">
              <a:buNone/>
            </a:pPr>
            <a:r>
              <a:rPr lang="en-US" sz="2400" b="1" dirty="0"/>
              <a:t>Statement of Informed Consent</a:t>
            </a:r>
          </a:p>
          <a:p>
            <a:r>
              <a:rPr lang="en-US" sz="2400" dirty="0"/>
              <a:t>The patient gave verbal informed consent, which was documented in the authors’ personal records, to allow the use of his clinical findings and diagnostic imaging to be included in this report.</a:t>
            </a:r>
          </a:p>
          <a:p>
            <a:pPr marL="0" indent="0">
              <a:buNone/>
            </a:pPr>
            <a:endParaRPr lang="en-US" sz="2400" dirty="0"/>
          </a:p>
          <a:p>
            <a:pPr marL="0" indent="0">
              <a:buNone/>
            </a:pPr>
            <a:r>
              <a:rPr lang="en-US" sz="2400" b="1" dirty="0"/>
              <a:t>Declaration of Conflicting Interests</a:t>
            </a:r>
          </a:p>
          <a:p>
            <a:r>
              <a:rPr lang="en-US" sz="2400" dirty="0"/>
              <a:t>The author(s) declared no potential conflicts of interest with respect to the research, authorship, and/or publication of this article.</a:t>
            </a:r>
          </a:p>
          <a:p>
            <a:pPr marL="0" indent="0">
              <a:buNone/>
            </a:pPr>
            <a:endParaRPr lang="en-US" sz="2400" dirty="0"/>
          </a:p>
          <a:p>
            <a:pPr marL="0" indent="0">
              <a:buNone/>
            </a:pPr>
            <a:r>
              <a:rPr lang="en-US" sz="2400" b="1" dirty="0"/>
              <a:t>Funding</a:t>
            </a:r>
          </a:p>
          <a:p>
            <a:r>
              <a:rPr lang="en-US" sz="2400" dirty="0"/>
              <a:t>The author(s) received no financial support for the research, authorship, and/or publication of this article</a:t>
            </a:r>
          </a:p>
          <a:p>
            <a:endParaRPr lang="en-US" dirty="0"/>
          </a:p>
        </p:txBody>
      </p:sp>
    </p:spTree>
    <p:extLst>
      <p:ext uri="{BB962C8B-B14F-4D97-AF65-F5344CB8AC3E}">
        <p14:creationId xmlns:p14="http://schemas.microsoft.com/office/powerpoint/2010/main" val="409517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2260-B0C2-CB39-AAAE-6ADBD3644A84}"/>
              </a:ext>
            </a:extLst>
          </p:cNvPr>
          <p:cNvSpPr>
            <a:spLocks noGrp="1"/>
          </p:cNvSpPr>
          <p:nvPr>
            <p:ph type="title"/>
          </p:nvPr>
        </p:nvSpPr>
        <p:spPr/>
        <p:txBody>
          <a:bodyPr/>
          <a:lstStyle/>
          <a:p>
            <a:r>
              <a:rPr lang="en-US" dirty="0"/>
              <a:t>Ethical Standards</a:t>
            </a:r>
          </a:p>
        </p:txBody>
      </p:sp>
      <p:sp>
        <p:nvSpPr>
          <p:cNvPr id="3" name="Content Placeholder 2">
            <a:extLst>
              <a:ext uri="{FF2B5EF4-FFF2-40B4-BE49-F238E27FC236}">
                <a16:creationId xmlns:a16="http://schemas.microsoft.com/office/drawing/2014/main" id="{035EA46A-E91B-64C0-F9B6-4B0589FC2601}"/>
              </a:ext>
            </a:extLst>
          </p:cNvPr>
          <p:cNvSpPr>
            <a:spLocks noGrp="1"/>
          </p:cNvSpPr>
          <p:nvPr>
            <p:ph idx="1"/>
          </p:nvPr>
        </p:nvSpPr>
        <p:spPr/>
        <p:txBody>
          <a:bodyPr/>
          <a:lstStyle/>
          <a:p>
            <a:r>
              <a:rPr lang="en-US" dirty="0"/>
              <a:t>Make sure you are familiar with the standards of research and reporting. Be sure to read the JVRD Author Guidelines, which outline standards authors must adhere to.</a:t>
            </a:r>
          </a:p>
          <a:p>
            <a:pPr marL="0" indent="0">
              <a:buNone/>
            </a:pPr>
            <a:endParaRPr lang="en-US" dirty="0"/>
          </a:p>
          <a:p>
            <a:r>
              <a:rPr lang="en-US" dirty="0"/>
              <a:t>If the paper has failed to adhere to best practice standards, it does not require further review and should be rejected.</a:t>
            </a:r>
          </a:p>
        </p:txBody>
      </p:sp>
    </p:spTree>
    <p:extLst>
      <p:ext uri="{BB962C8B-B14F-4D97-AF65-F5344CB8AC3E}">
        <p14:creationId xmlns:p14="http://schemas.microsoft.com/office/powerpoint/2010/main" val="2502829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4417"/>
          </a:xfrm>
        </p:spPr>
        <p:txBody>
          <a:bodyPr/>
          <a:lstStyle/>
          <a:p>
            <a:r>
              <a:rPr lang="en-US" dirty="0"/>
              <a:t>Ethical Considerations:</a:t>
            </a:r>
          </a:p>
        </p:txBody>
      </p:sp>
      <p:sp>
        <p:nvSpPr>
          <p:cNvPr id="4" name="Content Placeholder 3">
            <a:extLst>
              <a:ext uri="{FF2B5EF4-FFF2-40B4-BE49-F238E27FC236}">
                <a16:creationId xmlns:a16="http://schemas.microsoft.com/office/drawing/2014/main" id="{DE26A0F5-9DF7-BB3D-13AE-4E5E468D846D}"/>
              </a:ext>
            </a:extLst>
          </p:cNvPr>
          <p:cNvSpPr>
            <a:spLocks noGrp="1"/>
          </p:cNvSpPr>
          <p:nvPr>
            <p:ph idx="1"/>
          </p:nvPr>
        </p:nvSpPr>
        <p:spPr>
          <a:xfrm>
            <a:off x="378691" y="1116305"/>
            <a:ext cx="11453091" cy="5009859"/>
          </a:xfrm>
        </p:spPr>
        <p:txBody>
          <a:bodyPr/>
          <a:lstStyle/>
          <a:p>
            <a:r>
              <a:rPr lang="en-GB" sz="2600" dirty="0"/>
              <a:t>As you are reviewing a paper you may spot or suspect something that could constitute misconduct. Contact the editor if</a:t>
            </a:r>
            <a:r>
              <a:rPr lang="en-US" sz="2600" dirty="0"/>
              <a:t> you suspect any of the following problems with any article you are reviewing:</a:t>
            </a:r>
          </a:p>
          <a:p>
            <a:endParaRPr lang="en-GB" sz="2600" dirty="0"/>
          </a:p>
          <a:p>
            <a:r>
              <a:rPr lang="en-GB" sz="2600" dirty="0"/>
              <a:t>The paper has been either published or submitted to another journal.</a:t>
            </a:r>
          </a:p>
          <a:p>
            <a:r>
              <a:rPr lang="en-GB" sz="2600" dirty="0"/>
              <a:t>The paper is duplicating the work of others.</a:t>
            </a:r>
          </a:p>
          <a:p>
            <a:r>
              <a:rPr lang="en-GB" sz="2600" dirty="0"/>
              <a:t>There might be problems with the ethics of the research conducted.</a:t>
            </a:r>
          </a:p>
          <a:p>
            <a:r>
              <a:rPr lang="en-GB" sz="2600" dirty="0"/>
              <a:t>There might be an undeclared conflict of interest attached to the paper/  </a:t>
            </a:r>
          </a:p>
          <a:p>
            <a:r>
              <a:rPr lang="en-GB" sz="2600" dirty="0"/>
              <a:t>You should keep all information about such matters confidential and not discuss them with colleagues.</a:t>
            </a:r>
          </a:p>
        </p:txBody>
      </p:sp>
    </p:spTree>
    <p:extLst>
      <p:ext uri="{BB962C8B-B14F-4D97-AF65-F5344CB8AC3E}">
        <p14:creationId xmlns:p14="http://schemas.microsoft.com/office/powerpoint/2010/main" val="31668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Autofit/>
          </a:bodyPr>
          <a:lstStyle/>
          <a:p>
            <a:r>
              <a:rPr lang="de-CH" dirty="0"/>
              <a:t>Reviewer Fraud</a:t>
            </a:r>
            <a:endParaRPr lang="en-US" dirty="0"/>
          </a:p>
        </p:txBody>
      </p:sp>
      <p:pic>
        <p:nvPicPr>
          <p:cNvPr id="11" name="Content Placeholder 3"/>
          <p:cNvPicPr>
            <a:picLocks noGrp="1" noChangeAspect="1"/>
          </p:cNvPicPr>
          <p:nvPr>
            <p:ph idx="1"/>
          </p:nvPr>
        </p:nvPicPr>
        <p:blipFill rotWithShape="1">
          <a:blip r:embed="rId3"/>
          <a:stretch/>
        </p:blipFill>
        <p:spPr>
          <a:xfrm>
            <a:off x="818920" y="1254980"/>
            <a:ext cx="9554908" cy="3962953"/>
          </a:xfrm>
          <a:ln>
            <a:noFill/>
          </a:ln>
          <a:effectLst>
            <a:outerShdw blurRad="292100" dist="139700" dir="2700000" algn="tl" rotWithShape="0">
              <a:srgbClr val="333333">
                <a:alpha val="65000"/>
              </a:srgbClr>
            </a:outerShdw>
          </a:effectLst>
        </p:spPr>
      </p:pic>
      <p:sp>
        <p:nvSpPr>
          <p:cNvPr id="5" name="Rectangle: Beveled 4">
            <a:extLst>
              <a:ext uri="{FF2B5EF4-FFF2-40B4-BE49-F238E27FC236}">
                <a16:creationId xmlns:a16="http://schemas.microsoft.com/office/drawing/2014/main" id="{3F8C6674-8597-22C0-C7D5-FB18E4FD086C}"/>
              </a:ext>
            </a:extLst>
          </p:cNvPr>
          <p:cNvSpPr/>
          <p:nvPr/>
        </p:nvSpPr>
        <p:spPr>
          <a:xfrm>
            <a:off x="8195208" y="3700221"/>
            <a:ext cx="3881733" cy="2080725"/>
          </a:xfrm>
          <a:prstGeom prst="bevel">
            <a:avLst>
              <a:gd name="adj" fmla="val 3872"/>
            </a:avLst>
          </a:prstGeom>
        </p:spPr>
        <p:style>
          <a:lnRef idx="1">
            <a:schemeClr val="accent1"/>
          </a:lnRef>
          <a:fillRef idx="3">
            <a:schemeClr val="accent1"/>
          </a:fillRef>
          <a:effectRef idx="2">
            <a:schemeClr val="accent1"/>
          </a:effectRef>
          <a:fontRef idx="minor">
            <a:schemeClr val="lt1"/>
          </a:fontRef>
        </p:style>
        <p:txBody>
          <a:bodyPr tIns="182880" bIns="91440" rtlCol="0" anchor="t"/>
          <a:lstStyle/>
          <a:p>
            <a:pPr algn="ctr"/>
            <a:r>
              <a:rPr lang="en-US" sz="2000" i="1" dirty="0">
                <a:solidFill>
                  <a:schemeClr val="bg1"/>
                </a:solidFill>
                <a:latin typeface="Arial" panose="020B0604020202020204" pitchFamily="34" charset="0"/>
                <a:cs typeface="Arial" panose="020B0604020202020204" pitchFamily="34" charset="0"/>
              </a:rPr>
              <a:t>We know that the vast majority of authors, editors and reviewers act in good faith and hold themselves to the highest ethical standards.</a:t>
            </a:r>
          </a:p>
        </p:txBody>
      </p:sp>
    </p:spTree>
    <p:extLst>
      <p:ext uri="{BB962C8B-B14F-4D97-AF65-F5344CB8AC3E}">
        <p14:creationId xmlns:p14="http://schemas.microsoft.com/office/powerpoint/2010/main" val="221338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5027" y="164669"/>
            <a:ext cx="10972800" cy="704417"/>
          </a:xfrm>
        </p:spPr>
        <p:txBody>
          <a:bodyPr/>
          <a:lstStyle/>
          <a:p>
            <a:r>
              <a:rPr lang="en-US" dirty="0"/>
              <a:t>Reviewer Rewards</a:t>
            </a:r>
          </a:p>
        </p:txBody>
      </p:sp>
      <p:sp>
        <p:nvSpPr>
          <p:cNvPr id="4" name="Content Placeholder 3"/>
          <p:cNvSpPr>
            <a:spLocks noGrp="1"/>
          </p:cNvSpPr>
          <p:nvPr>
            <p:ph idx="1"/>
          </p:nvPr>
        </p:nvSpPr>
        <p:spPr>
          <a:xfrm>
            <a:off x="378" y="979055"/>
            <a:ext cx="11813309" cy="5009859"/>
          </a:xfrm>
        </p:spPr>
        <p:txBody>
          <a:bodyPr>
            <a:noAutofit/>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ASRS members who </a:t>
            </a:r>
            <a:r>
              <a:rPr lang="en-US" sz="2800" dirty="0">
                <a:latin typeface="Arial" panose="020B0604020202020204" pitchFamily="34" charset="0"/>
                <a:ea typeface="Calibri" panose="020F0502020204030204" pitchFamily="34" charset="0"/>
                <a:cs typeface="Arial" panose="020B0604020202020204" pitchFamily="34" charset="0"/>
              </a:rPr>
              <a:t>wish to apply for the FASRS credential</a:t>
            </a:r>
            <a:r>
              <a:rPr lang="en-US" sz="2800" dirty="0">
                <a:effectLst/>
                <a:latin typeface="Arial" panose="020B0604020202020204" pitchFamily="34" charset="0"/>
                <a:ea typeface="Calibri" panose="020F0502020204030204" pitchFamily="34" charset="0"/>
                <a:cs typeface="Arial" panose="020B0604020202020204" pitchFamily="34" charset="0"/>
              </a:rPr>
              <a:t> get 1 point for reviewing 3 or more submissions to JVRD with a limit of 2 points in any calendar year.</a:t>
            </a:r>
            <a:endParaRPr lang="en-GB" sz="2600" dirty="0">
              <a:latin typeface="Arial" panose="020B0604020202020204" pitchFamily="34" charset="0"/>
              <a:cs typeface="Arial" panose="020B0604020202020204" pitchFamily="34" charset="0"/>
            </a:endParaRPr>
          </a:p>
        </p:txBody>
      </p:sp>
      <p:sp>
        <p:nvSpPr>
          <p:cNvPr id="10" name="Rectangle: Beveled 9">
            <a:extLst>
              <a:ext uri="{FF2B5EF4-FFF2-40B4-BE49-F238E27FC236}">
                <a16:creationId xmlns:a16="http://schemas.microsoft.com/office/drawing/2014/main" id="{DB0069B3-B5F5-B2C2-C9DD-A68578415F73}"/>
              </a:ext>
            </a:extLst>
          </p:cNvPr>
          <p:cNvSpPr/>
          <p:nvPr/>
        </p:nvSpPr>
        <p:spPr>
          <a:xfrm>
            <a:off x="2269476" y="2525258"/>
            <a:ext cx="8291650" cy="3573625"/>
          </a:xfrm>
          <a:prstGeom prst="bevel">
            <a:avLst>
              <a:gd name="adj" fmla="val 4167"/>
            </a:avLst>
          </a:prstGeom>
        </p:spPr>
        <p:style>
          <a:lnRef idx="1">
            <a:schemeClr val="accent1"/>
          </a:lnRef>
          <a:fillRef idx="3">
            <a:schemeClr val="accent1"/>
          </a:fillRef>
          <a:effectRef idx="2">
            <a:schemeClr val="accent1"/>
          </a:effectRef>
          <a:fontRef idx="minor">
            <a:schemeClr val="lt1"/>
          </a:fontRef>
        </p:style>
        <p:txBody>
          <a:bodyPr tIns="182880" bIns="91440" rtlCol="0" anchor="t"/>
          <a:lstStyle/>
          <a:p>
            <a:pPr algn="ctr"/>
            <a:r>
              <a:rPr lang="en-US" sz="4000" b="1" i="1" dirty="0">
                <a:solidFill>
                  <a:schemeClr val="bg1"/>
                </a:solidFill>
                <a:latin typeface="Arial" panose="020B0604020202020204" pitchFamily="34" charset="0"/>
                <a:cs typeface="Arial" panose="020B0604020202020204" pitchFamily="34" charset="0"/>
              </a:rPr>
              <a:t>We are grateful for the support of all of our reviewers in helping authors to enhance and develop their papers.</a:t>
            </a:r>
            <a:endParaRPr lang="en-GB"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356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867" dirty="0"/>
              <a:t>Questions?</a:t>
            </a:r>
          </a:p>
        </p:txBody>
      </p:sp>
      <p:sp>
        <p:nvSpPr>
          <p:cNvPr id="3" name="Subtitle 2">
            <a:extLst>
              <a:ext uri="{FF2B5EF4-FFF2-40B4-BE49-F238E27FC236}">
                <a16:creationId xmlns:a16="http://schemas.microsoft.com/office/drawing/2014/main" id="{DE210F55-01C3-5C1F-0CB9-D1C913287C78}"/>
              </a:ext>
            </a:extLst>
          </p:cNvPr>
          <p:cNvSpPr>
            <a:spLocks noGrp="1"/>
          </p:cNvSpPr>
          <p:nvPr>
            <p:ph type="subTitle" idx="1"/>
          </p:nvPr>
        </p:nvSpPr>
        <p:spPr>
          <a:xfrm>
            <a:off x="1828800" y="3128821"/>
            <a:ext cx="8534400" cy="1275228"/>
          </a:xfrm>
        </p:spPr>
        <p:txBody>
          <a:bodyPr/>
          <a:lstStyle/>
          <a:p>
            <a:r>
              <a:rPr lang="en-US" sz="3200" i="0" u="sng" dirty="0">
                <a:solidFill>
                  <a:srgbClr val="0070C0"/>
                </a:solidFill>
                <a:hlinkClick r:id="rId3">
                  <a:extLst>
                    <a:ext uri="{A12FA001-AC4F-418D-AE19-62706E023703}">
                      <ahyp:hlinkClr xmlns:ahyp="http://schemas.microsoft.com/office/drawing/2018/hyperlinkcolor" val="tx"/>
                    </a:ext>
                  </a:extLst>
                </a:hlinkClick>
              </a:rPr>
              <a:t>Jennifer.Carstens@asrs.org</a:t>
            </a:r>
            <a:endParaRPr lang="en-US" i="0" u="sng" dirty="0">
              <a:solidFill>
                <a:srgbClr val="0070C0"/>
              </a:solidFill>
            </a:endParaRPr>
          </a:p>
          <a:p>
            <a:r>
              <a:rPr lang="en-US" sz="3200" i="0" u="sng" dirty="0">
                <a:solidFill>
                  <a:srgbClr val="0070C0"/>
                </a:solidFill>
              </a:rPr>
              <a:t>Sameer.Grover@sagepub.in</a:t>
            </a:r>
            <a:endParaRPr lang="en-US" i="0" u="sng" dirty="0">
              <a:solidFill>
                <a:srgbClr val="0070C0"/>
              </a:solidFill>
            </a:endParaRPr>
          </a:p>
        </p:txBody>
      </p:sp>
    </p:spTree>
    <p:extLst>
      <p:ext uri="{BB962C8B-B14F-4D97-AF65-F5344CB8AC3E}">
        <p14:creationId xmlns:p14="http://schemas.microsoft.com/office/powerpoint/2010/main" val="187269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867" dirty="0"/>
              <a:t>Thank You</a:t>
            </a:r>
          </a:p>
        </p:txBody>
      </p:sp>
      <p:sp>
        <p:nvSpPr>
          <p:cNvPr id="3" name="Subtitle 2">
            <a:extLst>
              <a:ext uri="{FF2B5EF4-FFF2-40B4-BE49-F238E27FC236}">
                <a16:creationId xmlns:a16="http://schemas.microsoft.com/office/drawing/2014/main" id="{E315A7F5-027F-49EB-64B6-68ADAD28123B}"/>
              </a:ext>
            </a:extLst>
          </p:cNvPr>
          <p:cNvSpPr>
            <a:spLocks noGrp="1"/>
          </p:cNvSpPr>
          <p:nvPr>
            <p:ph type="subTitle" idx="1"/>
          </p:nvPr>
        </p:nvSpPr>
        <p:spPr>
          <a:xfrm>
            <a:off x="1828800" y="2662289"/>
            <a:ext cx="8534400" cy="762575"/>
          </a:xfrm>
        </p:spPr>
        <p:txBody>
          <a:bodyPr/>
          <a:lstStyle/>
          <a:p>
            <a:r>
              <a:rPr lang="en-US" sz="2400" i="1" dirty="0">
                <a:ea typeface="ＭＳ Ｐゴシック" pitchFamily="-112" charset="-128"/>
              </a:rPr>
              <a:t>A </a:t>
            </a:r>
            <a:r>
              <a:rPr lang="en-US" sz="2400" dirty="0">
                <a:ea typeface="ＭＳ Ｐゴシック" pitchFamily="-112" charset="-128"/>
              </a:rPr>
              <a:t>w</a:t>
            </a:r>
            <a:r>
              <a:rPr lang="en-US" sz="2400" i="1" dirty="0">
                <a:ea typeface="ＭＳ Ｐゴシック" pitchFamily="-112" charset="-128"/>
              </a:rPr>
              <a:t>ebinar recording will be posted to the ASRS website </a:t>
            </a:r>
            <a:br>
              <a:rPr lang="en-US" sz="2400" i="1" dirty="0">
                <a:ea typeface="ＭＳ Ｐゴシック" pitchFamily="-112" charset="-128"/>
              </a:rPr>
            </a:br>
            <a:r>
              <a:rPr lang="en-US" sz="2400" i="1" dirty="0">
                <a:ea typeface="ＭＳ Ｐゴシック" pitchFamily="-112" charset="-128"/>
              </a:rPr>
              <a:t>and the SAGE publishing site as a resource.</a:t>
            </a:r>
          </a:p>
        </p:txBody>
      </p:sp>
    </p:spTree>
    <p:extLst>
      <p:ext uri="{BB962C8B-B14F-4D97-AF65-F5344CB8AC3E}">
        <p14:creationId xmlns:p14="http://schemas.microsoft.com/office/powerpoint/2010/main" val="91595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Autofit/>
          </a:bodyPr>
          <a:lstStyle/>
          <a:p>
            <a:r>
              <a:rPr lang="de-CH" dirty="0"/>
              <a:t>What is Peer Review?</a:t>
            </a:r>
            <a:endParaRPr lang="en-US" dirty="0"/>
          </a:p>
        </p:txBody>
      </p:sp>
      <p:sp>
        <p:nvSpPr>
          <p:cNvPr id="8" name="Content Placeholder 7"/>
          <p:cNvSpPr>
            <a:spLocks noGrp="1"/>
          </p:cNvSpPr>
          <p:nvPr>
            <p:ph idx="1"/>
          </p:nvPr>
        </p:nvSpPr>
        <p:spPr>
          <a:xfrm>
            <a:off x="379412" y="1116013"/>
            <a:ext cx="8863739" cy="5010150"/>
          </a:xfrm>
        </p:spPr>
        <p:txBody>
          <a:bodyPr>
            <a:normAutofit/>
          </a:bodyPr>
          <a:lstStyle/>
          <a:p>
            <a:r>
              <a:rPr lang="en-US" dirty="0"/>
              <a:t>The peer review process is essential to the development of research</a:t>
            </a:r>
            <a:endParaRPr lang="en-GB" dirty="0"/>
          </a:p>
          <a:p>
            <a:pPr lvl="0"/>
            <a:endParaRPr lang="en-US" dirty="0"/>
          </a:p>
          <a:p>
            <a:pPr lvl="0"/>
            <a:r>
              <a:rPr lang="en-US" dirty="0"/>
              <a:t>Filters out poor quality articles</a:t>
            </a:r>
            <a:endParaRPr lang="en-GB" dirty="0"/>
          </a:p>
          <a:p>
            <a:pPr lvl="0"/>
            <a:endParaRPr lang="en-US" dirty="0"/>
          </a:p>
          <a:p>
            <a:pPr lvl="0"/>
            <a:r>
              <a:rPr lang="en-US" dirty="0"/>
              <a:t>Assesses validity</a:t>
            </a:r>
            <a:endParaRPr lang="en-GB" dirty="0"/>
          </a:p>
          <a:p>
            <a:pPr lvl="0"/>
            <a:endParaRPr lang="en-US" dirty="0"/>
          </a:p>
          <a:p>
            <a:pPr lvl="0"/>
            <a:r>
              <a:rPr lang="en-US" dirty="0"/>
              <a:t>Maintains integrity of science</a:t>
            </a:r>
            <a:endParaRPr lang="en-GB" dirty="0"/>
          </a:p>
        </p:txBody>
      </p:sp>
      <p:sp>
        <p:nvSpPr>
          <p:cNvPr id="4" name="Rectangle: Beveled 3">
            <a:extLst>
              <a:ext uri="{FF2B5EF4-FFF2-40B4-BE49-F238E27FC236}">
                <a16:creationId xmlns:a16="http://schemas.microsoft.com/office/drawing/2014/main" id="{2781C2F4-C10E-2B74-C2F1-31F447506FA7}"/>
              </a:ext>
            </a:extLst>
          </p:cNvPr>
          <p:cNvSpPr/>
          <p:nvPr/>
        </p:nvSpPr>
        <p:spPr>
          <a:xfrm>
            <a:off x="8295701" y="1871061"/>
            <a:ext cx="3303069" cy="3500054"/>
          </a:xfrm>
          <a:prstGeom prst="bevel">
            <a:avLst>
              <a:gd name="adj" fmla="val 4167"/>
            </a:avLst>
          </a:prstGeom>
        </p:spPr>
        <p:style>
          <a:lnRef idx="1">
            <a:schemeClr val="accent1"/>
          </a:lnRef>
          <a:fillRef idx="3">
            <a:schemeClr val="accent1"/>
          </a:fillRef>
          <a:effectRef idx="2">
            <a:schemeClr val="accent1"/>
          </a:effectRef>
          <a:fontRef idx="minor">
            <a:schemeClr val="lt1"/>
          </a:fontRef>
        </p:style>
        <p:txBody>
          <a:bodyPr tIns="182880" bIns="91440" rtlCol="0" anchor="t"/>
          <a:lstStyle/>
          <a:p>
            <a:pPr algn="ctr"/>
            <a:r>
              <a:rPr lang="en-US" sz="2400" b="1" i="1" dirty="0">
                <a:solidFill>
                  <a:schemeClr val="bg1"/>
                </a:solidFill>
                <a:latin typeface="Arial" panose="020B0604020202020204" pitchFamily="34" charset="0"/>
                <a:cs typeface="Arial" panose="020B0604020202020204" pitchFamily="34" charset="0"/>
              </a:rPr>
              <a:t>We value the essential work of peer reviewers who ensure publication excellence and drive quality research.</a:t>
            </a:r>
          </a:p>
        </p:txBody>
      </p:sp>
    </p:spTree>
    <p:extLst>
      <p:ext uri="{BB962C8B-B14F-4D97-AF65-F5344CB8AC3E}">
        <p14:creationId xmlns:p14="http://schemas.microsoft.com/office/powerpoint/2010/main" val="216373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rmAutofit/>
          </a:bodyPr>
          <a:lstStyle/>
          <a:p>
            <a:r>
              <a:rPr lang="de-CH" dirty="0"/>
              <a:t>Why Should You Review?</a:t>
            </a:r>
            <a:endParaRPr lang="en-US" dirty="0"/>
          </a:p>
        </p:txBody>
      </p:sp>
      <p:sp>
        <p:nvSpPr>
          <p:cNvPr id="8" name="Content Placeholder 7"/>
          <p:cNvSpPr>
            <a:spLocks noGrp="1"/>
          </p:cNvSpPr>
          <p:nvPr>
            <p:ph idx="1"/>
          </p:nvPr>
        </p:nvSpPr>
        <p:spPr>
          <a:xfrm>
            <a:off x="500598" y="1475143"/>
            <a:ext cx="7654244" cy="4291887"/>
          </a:xfrm>
        </p:spPr>
        <p:txBody>
          <a:bodyPr>
            <a:noAutofit/>
          </a:bodyPr>
          <a:lstStyle/>
          <a:p>
            <a:pPr lvl="0"/>
            <a:r>
              <a:rPr lang="en-US" dirty="0"/>
              <a:t>Help advance the field of retina</a:t>
            </a:r>
          </a:p>
          <a:p>
            <a:pPr lvl="0"/>
            <a:endParaRPr lang="en-US" dirty="0"/>
          </a:p>
          <a:p>
            <a:pPr lvl="0"/>
            <a:r>
              <a:rPr lang="en-US" dirty="0"/>
              <a:t>Stay current: be first to read cutting- edge research</a:t>
            </a:r>
          </a:p>
          <a:p>
            <a:pPr lvl="0"/>
            <a:endParaRPr lang="en-US" dirty="0"/>
          </a:p>
          <a:p>
            <a:pPr lvl="0"/>
            <a:r>
              <a:rPr lang="en-US" dirty="0"/>
              <a:t>Improve your research and writing skills </a:t>
            </a:r>
          </a:p>
          <a:p>
            <a:pPr marL="0" lvl="0" indent="0">
              <a:buNone/>
            </a:pPr>
            <a:endParaRPr lang="en-US" dirty="0"/>
          </a:p>
        </p:txBody>
      </p:sp>
      <p:sp>
        <p:nvSpPr>
          <p:cNvPr id="4" name="Rectangle: Beveled 3">
            <a:extLst>
              <a:ext uri="{FF2B5EF4-FFF2-40B4-BE49-F238E27FC236}">
                <a16:creationId xmlns:a16="http://schemas.microsoft.com/office/drawing/2014/main" id="{74F07E70-9BF1-3DB0-910B-6FDF634524DE}"/>
              </a:ext>
            </a:extLst>
          </p:cNvPr>
          <p:cNvSpPr/>
          <p:nvPr/>
        </p:nvSpPr>
        <p:spPr>
          <a:xfrm>
            <a:off x="8542463" y="1475143"/>
            <a:ext cx="2957835" cy="3573625"/>
          </a:xfrm>
          <a:prstGeom prst="bevel">
            <a:avLst>
              <a:gd name="adj" fmla="val 4167"/>
            </a:avLst>
          </a:prstGeom>
        </p:spPr>
        <p:style>
          <a:lnRef idx="1">
            <a:schemeClr val="accent1"/>
          </a:lnRef>
          <a:fillRef idx="3">
            <a:schemeClr val="accent1"/>
          </a:fillRef>
          <a:effectRef idx="2">
            <a:schemeClr val="accent1"/>
          </a:effectRef>
          <a:fontRef idx="minor">
            <a:schemeClr val="lt1"/>
          </a:fontRef>
        </p:style>
        <p:txBody>
          <a:bodyPr tIns="182880" bIns="91440" rtlCol="0" anchor="t"/>
          <a:lstStyle/>
          <a:p>
            <a:pPr algn="ctr"/>
            <a:r>
              <a:rPr lang="en-US" sz="2400" b="1" i="1" dirty="0">
                <a:solidFill>
                  <a:schemeClr val="bg1"/>
                </a:solidFill>
                <a:latin typeface="Arial" panose="020B0604020202020204" pitchFamily="34" charset="0"/>
                <a:cs typeface="Arial" panose="020B0604020202020204" pitchFamily="34" charset="0"/>
              </a:rPr>
              <a:t>Authors and researchers benefit from having their papers improved and their knowledge expanded.</a:t>
            </a:r>
          </a:p>
        </p:txBody>
      </p:sp>
    </p:spTree>
    <p:extLst>
      <p:ext uri="{BB962C8B-B14F-4D97-AF65-F5344CB8AC3E}">
        <p14:creationId xmlns:p14="http://schemas.microsoft.com/office/powerpoint/2010/main" val="241431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rmAutofit/>
          </a:bodyPr>
          <a:lstStyle/>
          <a:p>
            <a:r>
              <a:rPr lang="en-US" dirty="0"/>
              <a:t>Types of Peer Review</a:t>
            </a:r>
          </a:p>
        </p:txBody>
      </p:sp>
      <p:sp>
        <p:nvSpPr>
          <p:cNvPr id="8" name="Content Placeholder 7"/>
          <p:cNvSpPr>
            <a:spLocks noGrp="1"/>
          </p:cNvSpPr>
          <p:nvPr>
            <p:ph idx="1"/>
          </p:nvPr>
        </p:nvSpPr>
        <p:spPr>
          <a:xfrm>
            <a:off x="379413" y="1116013"/>
            <a:ext cx="11298467" cy="5010150"/>
          </a:xfrm>
        </p:spPr>
        <p:txBody>
          <a:bodyPr>
            <a:noAutofit/>
          </a:bodyPr>
          <a:lstStyle/>
          <a:p>
            <a:r>
              <a:rPr lang="en-US" dirty="0"/>
              <a:t>Single blind peer review – the name of the reviewer is hidden from the author</a:t>
            </a:r>
          </a:p>
          <a:p>
            <a:pPr marL="0" indent="0">
              <a:buNone/>
            </a:pPr>
            <a:endParaRPr lang="en-US" dirty="0"/>
          </a:p>
          <a:p>
            <a:r>
              <a:rPr lang="en-US" dirty="0"/>
              <a:t>Double blind peer review – names are hidden from both reviewers and the authors</a:t>
            </a:r>
          </a:p>
          <a:p>
            <a:pPr marL="0" indent="0">
              <a:buNone/>
            </a:pPr>
            <a:endParaRPr lang="en-US" dirty="0"/>
          </a:p>
          <a:p>
            <a:r>
              <a:rPr lang="en-US" dirty="0"/>
              <a:t>Open peer review – everyone is identified </a:t>
            </a:r>
            <a:endParaRPr lang="en-GB" dirty="0"/>
          </a:p>
        </p:txBody>
      </p:sp>
    </p:spTree>
    <p:extLst>
      <p:ext uri="{BB962C8B-B14F-4D97-AF65-F5344CB8AC3E}">
        <p14:creationId xmlns:p14="http://schemas.microsoft.com/office/powerpoint/2010/main" val="153690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638"/>
            <a:ext cx="10972800" cy="704417"/>
          </a:xfrm>
        </p:spPr>
        <p:txBody>
          <a:bodyPr>
            <a:normAutofit/>
          </a:bodyPr>
          <a:lstStyle/>
          <a:p>
            <a:r>
              <a:rPr lang="de-CH" dirty="0"/>
              <a:t>Basic Principles of Peer Review</a:t>
            </a:r>
            <a:endParaRPr lang="en-US" dirty="0"/>
          </a:p>
        </p:txBody>
      </p:sp>
      <p:sp>
        <p:nvSpPr>
          <p:cNvPr id="8" name="Content Placeholder 7"/>
          <p:cNvSpPr>
            <a:spLocks noGrp="1"/>
          </p:cNvSpPr>
          <p:nvPr>
            <p:ph idx="1"/>
          </p:nvPr>
        </p:nvSpPr>
        <p:spPr>
          <a:xfrm>
            <a:off x="378691" y="1116305"/>
            <a:ext cx="11453091" cy="5009859"/>
          </a:xfrm>
        </p:spPr>
        <p:txBody>
          <a:bodyPr>
            <a:normAutofit/>
          </a:bodyPr>
          <a:lstStyle/>
          <a:p>
            <a:r>
              <a:rPr lang="en-US" sz="2400" dirty="0"/>
              <a:t>Only agree to review manuscripts within your area of expertise that you can return in a timely manner</a:t>
            </a:r>
          </a:p>
          <a:p>
            <a:endParaRPr lang="en-US" sz="2400" dirty="0"/>
          </a:p>
          <a:p>
            <a:r>
              <a:rPr lang="en-US" sz="2400" dirty="0"/>
              <a:t>Respect the confidentiality of the process</a:t>
            </a:r>
          </a:p>
          <a:p>
            <a:endParaRPr lang="en-US" sz="2400" dirty="0"/>
          </a:p>
          <a:p>
            <a:r>
              <a:rPr lang="en-US" sz="2400" dirty="0"/>
              <a:t>Be objective and constructive in your review</a:t>
            </a:r>
          </a:p>
          <a:p>
            <a:endParaRPr lang="en-US" sz="2400" dirty="0"/>
          </a:p>
          <a:p>
            <a:r>
              <a:rPr lang="en-US" sz="2400" dirty="0"/>
              <a:t>Declare all conflicts of interests</a:t>
            </a:r>
            <a:endParaRPr lang="en-GB" sz="2400" dirty="0"/>
          </a:p>
        </p:txBody>
      </p:sp>
      <p:sp>
        <p:nvSpPr>
          <p:cNvPr id="6" name="Rectangle: Top Corners Rounded 5">
            <a:extLst>
              <a:ext uri="{FF2B5EF4-FFF2-40B4-BE49-F238E27FC236}">
                <a16:creationId xmlns:a16="http://schemas.microsoft.com/office/drawing/2014/main" id="{62C12CE3-F430-13F6-5869-6D685DCCDB1F}"/>
              </a:ext>
            </a:extLst>
          </p:cNvPr>
          <p:cNvSpPr/>
          <p:nvPr/>
        </p:nvSpPr>
        <p:spPr>
          <a:xfrm>
            <a:off x="776124" y="4860407"/>
            <a:ext cx="2612572" cy="333728"/>
          </a:xfrm>
          <a:prstGeom prst="round2Same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Conflict of Interest</a:t>
            </a:r>
          </a:p>
        </p:txBody>
      </p:sp>
      <p:sp>
        <p:nvSpPr>
          <p:cNvPr id="5" name="Rectangle: Rounded Corners 4">
            <a:extLst>
              <a:ext uri="{FF2B5EF4-FFF2-40B4-BE49-F238E27FC236}">
                <a16:creationId xmlns:a16="http://schemas.microsoft.com/office/drawing/2014/main" id="{47495D5E-ED7F-6B46-41B7-A141304E842E}"/>
              </a:ext>
            </a:extLst>
          </p:cNvPr>
          <p:cNvSpPr/>
          <p:nvPr/>
        </p:nvSpPr>
        <p:spPr>
          <a:xfrm>
            <a:off x="776124" y="5194135"/>
            <a:ext cx="10972800" cy="495316"/>
          </a:xfrm>
          <a:prstGeom prst="roundRect">
            <a:avLst>
              <a:gd name="adj" fmla="val 5467"/>
            </a:avLst>
          </a:prstGeom>
          <a:solidFill>
            <a:schemeClr val="tx1"/>
          </a:solidFill>
        </p:spPr>
        <p:style>
          <a:lnRef idx="1">
            <a:schemeClr val="accent1"/>
          </a:lnRef>
          <a:fillRef idx="3">
            <a:schemeClr val="accent1"/>
          </a:fillRef>
          <a:effectRef idx="2">
            <a:schemeClr val="accent1"/>
          </a:effectRef>
          <a:fontRef idx="minor">
            <a:schemeClr val="lt1"/>
          </a:fontRef>
        </p:style>
        <p:txBody>
          <a:bodyPr lIns="182880" tIns="91440" rtlCol="0" anchor="t"/>
          <a:lstStyle/>
          <a:p>
            <a:r>
              <a:rPr lang="en-US" b="1" dirty="0">
                <a:solidFill>
                  <a:schemeClr val="bg1"/>
                </a:solidFill>
                <a:latin typeface="Arial" panose="020B0604020202020204" pitchFamily="34" charset="0"/>
                <a:cs typeface="Arial" panose="020B0604020202020204" pitchFamily="34" charset="0"/>
              </a:rPr>
              <a:t>Personal, professional, or financial relationship with any party involved in the manuscript.</a:t>
            </a:r>
          </a:p>
        </p:txBody>
      </p:sp>
    </p:spTree>
    <p:extLst>
      <p:ext uri="{BB962C8B-B14F-4D97-AF65-F5344CB8AC3E}">
        <p14:creationId xmlns:p14="http://schemas.microsoft.com/office/powerpoint/2010/main" val="80159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3728B-0861-6040-560C-C402E81C3021}"/>
              </a:ext>
            </a:extLst>
          </p:cNvPr>
          <p:cNvSpPr>
            <a:spLocks noGrp="1"/>
          </p:cNvSpPr>
          <p:nvPr>
            <p:ph type="ctrTitle"/>
          </p:nvPr>
        </p:nvSpPr>
        <p:spPr/>
        <p:txBody>
          <a:bodyPr/>
          <a:lstStyle/>
          <a:p>
            <a:r>
              <a:rPr lang="en-US" sz="4800" dirty="0">
                <a:latin typeface="Arial" panose="020B0604020202020204" pitchFamily="34" charset="0"/>
                <a:cs typeface="Arial" panose="020B0604020202020204" pitchFamily="34" charset="0"/>
              </a:rPr>
              <a:t>So, you’ve agreed to review…</a:t>
            </a:r>
            <a:endParaRPr lang="en-US" dirty="0"/>
          </a:p>
        </p:txBody>
      </p:sp>
      <p:sp>
        <p:nvSpPr>
          <p:cNvPr id="8" name="Subtitle 7">
            <a:extLst>
              <a:ext uri="{FF2B5EF4-FFF2-40B4-BE49-F238E27FC236}">
                <a16:creationId xmlns:a16="http://schemas.microsoft.com/office/drawing/2014/main" id="{B95CB14B-3B7E-0468-CFEE-F1491377F0AA}"/>
              </a:ext>
            </a:extLst>
          </p:cNvPr>
          <p:cNvSpPr>
            <a:spLocks noGrp="1"/>
          </p:cNvSpPr>
          <p:nvPr>
            <p:ph type="subTitle" idx="1"/>
          </p:nvPr>
        </p:nvSpPr>
        <p:spPr>
          <a:xfrm>
            <a:off x="1828800" y="2615634"/>
            <a:ext cx="8534400" cy="762575"/>
          </a:xfrm>
        </p:spPr>
        <p:txBody>
          <a:bodyPr/>
          <a:lstStyle/>
          <a:p>
            <a:r>
              <a:rPr lang="en-US" sz="4400" b="1" dirty="0">
                <a:latin typeface="Arial" panose="020B0604020202020204" pitchFamily="34" charset="0"/>
                <a:cs typeface="Arial" panose="020B0604020202020204" pitchFamily="34" charset="0"/>
              </a:rPr>
              <a:t>now what?</a:t>
            </a:r>
            <a:endParaRPr lang="en-US" sz="4400" dirty="0"/>
          </a:p>
        </p:txBody>
      </p:sp>
    </p:spTree>
    <p:extLst>
      <p:ext uri="{BB962C8B-B14F-4D97-AF65-F5344CB8AC3E}">
        <p14:creationId xmlns:p14="http://schemas.microsoft.com/office/powerpoint/2010/main" val="151912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8F54B11-54C8-B382-800B-A92E98AF5EEB}"/>
              </a:ext>
            </a:extLst>
          </p:cNvPr>
          <p:cNvSpPr>
            <a:spLocks noGrp="1"/>
          </p:cNvSpPr>
          <p:nvPr>
            <p:ph type="title"/>
          </p:nvPr>
        </p:nvSpPr>
        <p:spPr>
          <a:xfrm>
            <a:off x="609600" y="274638"/>
            <a:ext cx="10972800" cy="704417"/>
          </a:xfrm>
        </p:spPr>
        <p:txBody>
          <a:bodyPr/>
          <a:lstStyle/>
          <a:p>
            <a:r>
              <a:rPr lang="en-US" dirty="0"/>
              <a:t>Initial Impressions</a:t>
            </a:r>
          </a:p>
        </p:txBody>
      </p:sp>
      <p:sp>
        <p:nvSpPr>
          <p:cNvPr id="16" name="Content Placeholder 15">
            <a:extLst>
              <a:ext uri="{FF2B5EF4-FFF2-40B4-BE49-F238E27FC236}">
                <a16:creationId xmlns:a16="http://schemas.microsoft.com/office/drawing/2014/main" id="{DDB8F953-AAE6-B230-DA55-D0396A1AA036}"/>
              </a:ext>
            </a:extLst>
          </p:cNvPr>
          <p:cNvSpPr>
            <a:spLocks noGrp="1"/>
          </p:cNvSpPr>
          <p:nvPr>
            <p:ph sz="half" idx="2"/>
          </p:nvPr>
        </p:nvSpPr>
        <p:spPr>
          <a:xfrm>
            <a:off x="609600" y="1286228"/>
            <a:ext cx="7948326" cy="5065712"/>
          </a:xfrm>
        </p:spPr>
        <p:txBody>
          <a:bodyPr/>
          <a:lstStyle/>
          <a:p>
            <a:pPr marL="0" indent="0">
              <a:buNone/>
            </a:pPr>
            <a:r>
              <a:rPr lang="en-US" dirty="0"/>
              <a:t>Meeting basic standards:</a:t>
            </a:r>
          </a:p>
          <a:p>
            <a:pPr marL="0" indent="0">
              <a:buNone/>
            </a:pPr>
            <a:endParaRPr lang="en-US" dirty="0"/>
          </a:p>
          <a:p>
            <a:r>
              <a:rPr lang="en-US" sz="2000" b="0" dirty="0"/>
              <a:t>Assure the paper is relevant for JVRD by checking the Aims &amp; Scope</a:t>
            </a:r>
          </a:p>
          <a:p>
            <a:endParaRPr lang="en-US" sz="2000" b="0" dirty="0"/>
          </a:p>
          <a:p>
            <a:r>
              <a:rPr lang="en-US" sz="2000" b="0" dirty="0"/>
              <a:t>Does the paper give any indication of its quality threshold?</a:t>
            </a:r>
          </a:p>
          <a:p>
            <a:pPr marL="0" indent="0">
              <a:buNone/>
            </a:pPr>
            <a:endParaRPr lang="en-US" sz="2000" b="0" dirty="0"/>
          </a:p>
          <a:p>
            <a:r>
              <a:rPr lang="en-US" sz="2000" b="0" dirty="0"/>
              <a:t>Is this research significant within the field?</a:t>
            </a:r>
          </a:p>
          <a:p>
            <a:endParaRPr lang="en-US" sz="2000" b="0" dirty="0"/>
          </a:p>
          <a:p>
            <a:r>
              <a:rPr lang="en-US" sz="2000" b="0" dirty="0"/>
              <a:t>Is the work novel? Is it original? Does it add to the subject area?</a:t>
            </a:r>
            <a:endParaRPr lang="en-GB" sz="2000" b="0" dirty="0"/>
          </a:p>
        </p:txBody>
      </p:sp>
      <p:sp>
        <p:nvSpPr>
          <p:cNvPr id="13" name="TextBox 12"/>
          <p:cNvSpPr txBox="1"/>
          <p:nvPr/>
        </p:nvSpPr>
        <p:spPr>
          <a:xfrm>
            <a:off x="619124" y="880388"/>
            <a:ext cx="11373181" cy="369332"/>
          </a:xfrm>
          <a:prstGeom prst="rect">
            <a:avLst/>
          </a:prstGeom>
          <a:noFill/>
        </p:spPr>
        <p:txBody>
          <a:bodyPr wrap="square" rtlCol="0">
            <a:spAutoFit/>
          </a:bodyPr>
          <a:lstStyle/>
          <a:p>
            <a:r>
              <a:rPr lang="en-US" b="1" i="1" dirty="0">
                <a:solidFill>
                  <a:schemeClr val="accent1">
                    <a:lumMod val="75000"/>
                  </a:schemeClr>
                </a:solidFill>
                <a:latin typeface="Arial" panose="020B0604020202020204" pitchFamily="34" charset="0"/>
                <a:cs typeface="Arial" panose="020B0604020202020204" pitchFamily="34" charset="0"/>
              </a:rPr>
              <a:t>Read the whole paper to get an initial impression before starting your in-depth review</a:t>
            </a:r>
          </a:p>
        </p:txBody>
      </p:sp>
      <p:sp>
        <p:nvSpPr>
          <p:cNvPr id="18" name="Rectangle: Beveled 17">
            <a:extLst>
              <a:ext uri="{FF2B5EF4-FFF2-40B4-BE49-F238E27FC236}">
                <a16:creationId xmlns:a16="http://schemas.microsoft.com/office/drawing/2014/main" id="{16CBD7E5-AE0C-D0FC-BC7E-60071B6499B7}"/>
              </a:ext>
            </a:extLst>
          </p:cNvPr>
          <p:cNvSpPr/>
          <p:nvPr/>
        </p:nvSpPr>
        <p:spPr>
          <a:xfrm>
            <a:off x="8557926" y="1683294"/>
            <a:ext cx="3434379" cy="3075992"/>
          </a:xfrm>
          <a:prstGeom prst="bevel">
            <a:avLst>
              <a:gd name="adj" fmla="val 4862"/>
            </a:avLst>
          </a:prstGeom>
        </p:spPr>
        <p:style>
          <a:lnRef idx="1">
            <a:schemeClr val="accent1"/>
          </a:lnRef>
          <a:fillRef idx="3">
            <a:schemeClr val="accent1"/>
          </a:fillRef>
          <a:effectRef idx="2">
            <a:schemeClr val="accent1"/>
          </a:effectRef>
          <a:fontRef idx="minor">
            <a:schemeClr val="lt1"/>
          </a:fontRef>
        </p:style>
        <p:txBody>
          <a:bodyPr tIns="91440" bIns="91440" rtlCol="0" anchor="t"/>
          <a:lstStyle/>
          <a:p>
            <a:r>
              <a:rPr lang="en-US" b="1" i="1" dirty="0">
                <a:solidFill>
                  <a:schemeClr val="bg1"/>
                </a:solidFill>
                <a:latin typeface="Arial" panose="020B0604020202020204" pitchFamily="34" charset="0"/>
                <a:cs typeface="Arial" panose="020B0604020202020204" pitchFamily="34" charset="0"/>
              </a:rPr>
              <a:t>Note: </a:t>
            </a:r>
            <a:r>
              <a:rPr lang="en-US" i="1" dirty="0">
                <a:solidFill>
                  <a:schemeClr val="bg1"/>
                </a:solidFill>
                <a:latin typeface="Arial" panose="020B0604020202020204" pitchFamily="34" charset="0"/>
                <a:cs typeface="Arial" panose="020B0604020202020204" pitchFamily="34" charset="0"/>
              </a:rPr>
              <a:t>It is not the reviewer’s job to proofread or suggest extensive grammatical revisions to a paper. If the meaning of the paper is lost due to extensive grammatical errors, recommend the paper for language editing.</a:t>
            </a:r>
          </a:p>
        </p:txBody>
      </p:sp>
    </p:spTree>
    <p:extLst>
      <p:ext uri="{BB962C8B-B14F-4D97-AF65-F5344CB8AC3E}">
        <p14:creationId xmlns:p14="http://schemas.microsoft.com/office/powerpoint/2010/main" val="32147847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1850</Words>
  <Application>Microsoft Office PowerPoint</Application>
  <PresentationFormat>Widescreen</PresentationFormat>
  <Paragraphs>289</Paragraphs>
  <Slides>37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Arial</vt:lpstr>
      <vt:lpstr>Calibri</vt:lpstr>
      <vt:lpstr>Wingdings</vt:lpstr>
      <vt:lpstr>1_Office Theme</vt:lpstr>
      <vt:lpstr>PowerPoint Presentation</vt:lpstr>
      <vt:lpstr>Agenda</vt:lpstr>
      <vt:lpstr>JVRD Overview:</vt:lpstr>
      <vt:lpstr>What is Peer Review?</vt:lpstr>
      <vt:lpstr>Why Should You Review?</vt:lpstr>
      <vt:lpstr>Types of Peer Review</vt:lpstr>
      <vt:lpstr>Basic Principles of Peer Review</vt:lpstr>
      <vt:lpstr>So, you’ve agreed to review…</vt:lpstr>
      <vt:lpstr>Initial Impressions</vt:lpstr>
      <vt:lpstr>Initial Impressions</vt:lpstr>
      <vt:lpstr>Initial Impressions</vt:lpstr>
      <vt:lpstr>Initial Impressions</vt:lpstr>
      <vt:lpstr>Individual Sections</vt:lpstr>
      <vt:lpstr>Individual Sections</vt:lpstr>
      <vt:lpstr>Individual Sections</vt:lpstr>
      <vt:lpstr>Your Feedback</vt:lpstr>
      <vt:lpstr>JVRD Review Example:</vt:lpstr>
      <vt:lpstr>JVRD Review Example:</vt:lpstr>
      <vt:lpstr>JVRD Review Example:</vt:lpstr>
      <vt:lpstr>JVRD Review Example:</vt:lpstr>
      <vt:lpstr>Making a recommendation</vt:lpstr>
      <vt:lpstr>Making a recommendation</vt:lpstr>
      <vt:lpstr>Reviewer-in-Training Mentoring Initiative:</vt:lpstr>
      <vt:lpstr>Reviewer-in-Training Mentoring Initiative:</vt:lpstr>
      <vt:lpstr>What makes a good reviewer?</vt:lpstr>
      <vt:lpstr>What makes a good reviewer?</vt:lpstr>
      <vt:lpstr>What makes a reviewer «ineffectual»?</vt:lpstr>
      <vt:lpstr>What Does a Good Review Look Like?</vt:lpstr>
      <vt:lpstr>PowerPoint Presentation</vt:lpstr>
      <vt:lpstr>PowerPoint Presentation</vt:lpstr>
      <vt:lpstr>Ethical Standards</vt:lpstr>
      <vt:lpstr>Ethical Standards</vt:lpstr>
      <vt:lpstr>Ethical Considerations:</vt:lpstr>
      <vt:lpstr>Reviewer Fraud</vt:lpstr>
      <vt:lpstr>Reviewer Rewards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Carstens</dc:creator>
  <cp:lastModifiedBy>Chayal Patel</cp:lastModifiedBy>
  <cp:revision>29</cp:revision>
  <dcterms:created xsi:type="dcterms:W3CDTF">2022-01-07T16:08:09Z</dcterms:created>
  <dcterms:modified xsi:type="dcterms:W3CDTF">2024-02-29T00:20:05Z</dcterms:modified>
</cp:coreProperties>
</file>