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2F109C9-FBF0-4EFB-B38A-E2090D0161F3}"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2852530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F109C9-FBF0-4EFB-B38A-E2090D0161F3}"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42767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F109C9-FBF0-4EFB-B38A-E2090D0161F3}"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216400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F109C9-FBF0-4EFB-B38A-E2090D0161F3}"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744930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F109C9-FBF0-4EFB-B38A-E2090D0161F3}"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211395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F109C9-FBF0-4EFB-B38A-E2090D0161F3}"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3651121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F109C9-FBF0-4EFB-B38A-E2090D0161F3}" type="datetimeFigureOut">
              <a:rPr lang="en-US" smtClean="0"/>
              <a:t>7/6/2021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144160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F109C9-FBF0-4EFB-B38A-E2090D0161F3}" type="datetimeFigureOut">
              <a:rPr lang="en-US" smtClean="0"/>
              <a:t>7/6/2021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302833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F109C9-FBF0-4EFB-B38A-E2090D0161F3}" type="datetimeFigureOut">
              <a:rPr lang="en-US" smtClean="0"/>
              <a:t>7/6/2021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374356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F109C9-FBF0-4EFB-B38A-E2090D0161F3}"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3109662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F109C9-FBF0-4EFB-B38A-E2090D0161F3}"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F84FC5-8C6A-4194-B54E-2D45765DA72F}" type="slidenum">
              <a:rPr lang="en-US" smtClean="0"/>
              <a:t>‹#›</a:t>
            </a:fld>
            <a:endParaRPr lang="en-US"/>
          </a:p>
        </p:txBody>
      </p:sp>
    </p:spTree>
    <p:extLst>
      <p:ext uri="{BB962C8B-B14F-4D97-AF65-F5344CB8AC3E}">
        <p14:creationId xmlns:p14="http://schemas.microsoft.com/office/powerpoint/2010/main" val="3683375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F109C9-FBF0-4EFB-B38A-E2090D0161F3}" type="datetimeFigureOut">
              <a:rPr lang="en-US" smtClean="0"/>
              <a:t>7/6/2021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84FC5-8C6A-4194-B54E-2D45765DA72F}" type="slidenum">
              <a:rPr lang="en-US" smtClean="0"/>
              <a:t>‹#›</a:t>
            </a:fld>
            <a:endParaRPr lang="en-US"/>
          </a:p>
        </p:txBody>
      </p:sp>
    </p:spTree>
    <p:extLst>
      <p:ext uri="{BB962C8B-B14F-4D97-AF65-F5344CB8AC3E}">
        <p14:creationId xmlns:p14="http://schemas.microsoft.com/office/powerpoint/2010/main" val="3814044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algn="ctr"/>
            <a:r>
              <a:rPr lang="en-US" b="1" u="sng" dirty="0">
                <a:solidFill>
                  <a:schemeClr val="accent1"/>
                </a:solidFill>
              </a:rPr>
              <a:t>Financial Disclosures</a:t>
            </a:r>
          </a:p>
        </p:txBody>
      </p:sp>
      <p:sp>
        <p:nvSpPr>
          <p:cNvPr id="10243" name="Content Placeholder 2"/>
          <p:cNvSpPr>
            <a:spLocks noGrp="1"/>
          </p:cNvSpPr>
          <p:nvPr>
            <p:ph sz="quarter" idx="1"/>
          </p:nvPr>
        </p:nvSpPr>
        <p:spPr/>
        <p:txBody>
          <a:bodyPr>
            <a:normAutofit fontScale="70000" lnSpcReduction="20000"/>
          </a:bodyPr>
          <a:lstStyle/>
          <a:p>
            <a:pPr lvl="1">
              <a:buFont typeface="Wingdings" pitchFamily="2" charset="2"/>
              <a:buNone/>
            </a:pPr>
            <a:endParaRPr lang="en-US" dirty="0"/>
          </a:p>
          <a:p>
            <a:r>
              <a:rPr lang="en-US" dirty="0"/>
              <a:t>Name of </a:t>
            </a:r>
            <a:r>
              <a:rPr lang="en-US"/>
              <a:t>Ineligible Company </a:t>
            </a:r>
            <a:r>
              <a:rPr lang="en-US" dirty="0"/>
              <a:t>(or No Relevant Financial Relationships with Ineligible Companies)</a:t>
            </a:r>
          </a:p>
          <a:p>
            <a:pPr lvl="1"/>
            <a:r>
              <a:rPr lang="en-US" dirty="0"/>
              <a:t>NOTE: Identify ineligible companies by their name only. Disclosure to learners must not include ineligible companies’ corporate or product logos, trade names, or product group messages.</a:t>
            </a:r>
          </a:p>
          <a:p>
            <a:pPr marL="342900" lvl="1" indent="-342900">
              <a:buFont typeface="Arial" pitchFamily="34" charset="0"/>
              <a:buChar char="•"/>
            </a:pPr>
            <a:r>
              <a:rPr lang="en-US" sz="3100" dirty="0"/>
              <a:t>The nature of the financial relationship. Examples of financial relationships include employee, researcher, consultant, advisor, speaker, independent contractor (including contracted research), royalties or patent beneficiary, executive role, and ownership interest. Individual stocks and stock options should be disclosed; diversified mutual funds do not need to be disclosed. Research funding from ineligible companies should be disclosed by the principal or named investigator even if that individual’s institution receives the research grant and manages the funds.</a:t>
            </a:r>
          </a:p>
          <a:p>
            <a:pPr lvl="1"/>
            <a:endParaRPr lang="en-US" dirty="0"/>
          </a:p>
        </p:txBody>
      </p:sp>
    </p:spTree>
    <p:extLst>
      <p:ext uri="{BB962C8B-B14F-4D97-AF65-F5344CB8AC3E}">
        <p14:creationId xmlns:p14="http://schemas.microsoft.com/office/powerpoint/2010/main" val="2649364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136</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Financial Disclosures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Disclosures</dc:title>
  <dc:creator>Michelle Adams</dc:creator>
  <cp:lastModifiedBy>Stacy Kiff</cp:lastModifiedBy>
  <cp:revision>19</cp:revision>
  <cp:lastPrinted>2012-06-21T15:18:57Z</cp:lastPrinted>
  <dcterms:created xsi:type="dcterms:W3CDTF">2011-07-11T16:40:31Z</dcterms:created>
  <dcterms:modified xsi:type="dcterms:W3CDTF">2021-07-06T18:15:40Z</dcterms:modified>
</cp:coreProperties>
</file>